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handoutMasterIdLst>
    <p:handoutMasterId r:id="rId35"/>
  </p:handoutMasterIdLst>
  <p:sldIdLst>
    <p:sldId id="256" r:id="rId2"/>
    <p:sldId id="317" r:id="rId3"/>
    <p:sldId id="333" r:id="rId4"/>
    <p:sldId id="336" r:id="rId5"/>
    <p:sldId id="257" r:id="rId6"/>
    <p:sldId id="271" r:id="rId7"/>
    <p:sldId id="359" r:id="rId8"/>
    <p:sldId id="353" r:id="rId9"/>
    <p:sldId id="340" r:id="rId10"/>
    <p:sldId id="341" r:id="rId11"/>
    <p:sldId id="360" r:id="rId12"/>
    <p:sldId id="342" r:id="rId13"/>
    <p:sldId id="344" r:id="rId14"/>
    <p:sldId id="349" r:id="rId15"/>
    <p:sldId id="306" r:id="rId16"/>
    <p:sldId id="305" r:id="rId17"/>
    <p:sldId id="307" r:id="rId18"/>
    <p:sldId id="309" r:id="rId19"/>
    <p:sldId id="293" r:id="rId20"/>
    <p:sldId id="310" r:id="rId21"/>
    <p:sldId id="311" r:id="rId22"/>
    <p:sldId id="297" r:id="rId23"/>
    <p:sldId id="312" r:id="rId24"/>
    <p:sldId id="348" r:id="rId25"/>
    <p:sldId id="351" r:id="rId26"/>
    <p:sldId id="302" r:id="rId27"/>
    <p:sldId id="354" r:id="rId28"/>
    <p:sldId id="355" r:id="rId29"/>
    <p:sldId id="356" r:id="rId30"/>
    <p:sldId id="358" r:id="rId31"/>
    <p:sldId id="268" r:id="rId32"/>
    <p:sldId id="265" r:id="rId3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FF3300"/>
    <a:srgbClr val="FF6600"/>
    <a:srgbClr val="CC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900" autoAdjust="0"/>
  </p:normalViewPr>
  <p:slideViewPr>
    <p:cSldViewPr snapToGrid="0">
      <p:cViewPr varScale="1">
        <p:scale>
          <a:sx n="80" d="100"/>
          <a:sy n="80" d="100"/>
        </p:scale>
        <p:origin x="12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5" y="1"/>
            <a:ext cx="2945659" cy="496332"/>
          </a:xfrm>
          <a:prstGeom prst="rect">
            <a:avLst/>
          </a:prstGeom>
        </p:spPr>
        <p:txBody>
          <a:bodyPr vert="horz" lIns="91440" tIns="45720" rIns="91440" bIns="45720" rtlCol="0"/>
          <a:lstStyle>
            <a:lvl1pPr algn="r">
              <a:defRPr sz="1200"/>
            </a:lvl1pPr>
          </a:lstStyle>
          <a:p>
            <a:fld id="{392508CE-C534-4743-B4DF-DBE861DF58B0}" type="datetimeFigureOut">
              <a:rPr lang="en-GB" smtClean="0"/>
              <a:t>04/12/2020</a:t>
            </a:fld>
            <a:endParaRPr lang="en-GB"/>
          </a:p>
        </p:txBody>
      </p:sp>
      <p:sp>
        <p:nvSpPr>
          <p:cNvPr id="4" name="Footer Placeholder 3"/>
          <p:cNvSpPr>
            <a:spLocks noGrp="1"/>
          </p:cNvSpPr>
          <p:nvPr>
            <p:ph type="ftr" sz="quarter" idx="2"/>
          </p:nvPr>
        </p:nvSpPr>
        <p:spPr>
          <a:xfrm>
            <a:off x="2"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5" y="9428583"/>
            <a:ext cx="2945659" cy="496332"/>
          </a:xfrm>
          <a:prstGeom prst="rect">
            <a:avLst/>
          </a:prstGeom>
        </p:spPr>
        <p:txBody>
          <a:bodyPr vert="horz" lIns="91440" tIns="45720" rIns="91440" bIns="45720" rtlCol="0" anchor="b"/>
          <a:lstStyle>
            <a:lvl1pPr algn="r">
              <a:defRPr sz="1200"/>
            </a:lvl1pPr>
          </a:lstStyle>
          <a:p>
            <a:fld id="{FDBA67C8-622C-4BBB-A0F6-505A623FF29C}" type="slidenum">
              <a:rPr lang="en-GB" smtClean="0"/>
              <a:t>‹#›</a:t>
            </a:fld>
            <a:endParaRPr lang="en-GB"/>
          </a:p>
        </p:txBody>
      </p:sp>
    </p:spTree>
    <p:extLst>
      <p:ext uri="{BB962C8B-B14F-4D97-AF65-F5344CB8AC3E}">
        <p14:creationId xmlns:p14="http://schemas.microsoft.com/office/powerpoint/2010/main" val="240317085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24" units="cm"/>
          <inkml:channel name="T" type="integer" max="2.14748E9" units="dev"/>
        </inkml:traceFormat>
        <inkml:channelProperties>
          <inkml:channelProperty channel="X" name="resolution" value="37.79528" units="1/cm"/>
          <inkml:channelProperty channel="Y" name="resolution" value="37.78598" units="1/cm"/>
          <inkml:channelProperty channel="T" name="resolution" value="1" units="1/dev"/>
        </inkml:channelProperties>
      </inkml:inkSource>
      <inkml:timestamp xml:id="ts0" timeString="2020-05-11T12:30:08.923"/>
    </inkml:context>
    <inkml:brush xml:id="br0">
      <inkml:brushProperty name="width" value="0.5" units="cm"/>
      <inkml:brushProperty name="height" value="1" units="cm"/>
      <inkml:brushProperty name="color" value="#FFFC00"/>
      <inkml:brushProperty name="tip" value="rectangle"/>
      <inkml:brushProperty name="rasterOp" value="maskPen"/>
      <inkml:brushProperty name="fitToCurve" value="1"/>
    </inkml:brush>
  </inkml:definitions>
  <inkml:trace contextRef="#ctx0" brushRef="#br0">0 66 0,'125'0'219,"323"0"-188,50 0-16,25-49 17,-473 49 124,149 0-140,25 0-1,-50 0 1,-74 0-1,274 0 32,497 0-15,-771 0 14,174 0 17,-75 0-32,-174 0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24" units="cm"/>
          <inkml:channel name="T" type="integer" max="2.14748E9" units="dev"/>
        </inkml:traceFormat>
        <inkml:channelProperties>
          <inkml:channelProperty channel="X" name="resolution" value="37.79528" units="1/cm"/>
          <inkml:channelProperty channel="Y" name="resolution" value="37.78598" units="1/cm"/>
          <inkml:channelProperty channel="T" name="resolution" value="1" units="1/dev"/>
        </inkml:channelProperties>
      </inkml:inkSource>
      <inkml:timestamp xml:id="ts0" timeString="2020-05-11T12:30:17.364"/>
    </inkml:context>
    <inkml:brush xml:id="br0">
      <inkml:brushProperty name="width" value="0.5" units="cm"/>
      <inkml:brushProperty name="height" value="1" units="cm"/>
      <inkml:brushProperty name="color" value="#FFFC00"/>
      <inkml:brushProperty name="tip" value="rectangle"/>
      <inkml:brushProperty name="rasterOp" value="maskPen"/>
      <inkml:brushProperty name="fitToCurve" value="1"/>
    </inkml:brush>
  </inkml:definitions>
  <inkml:trace contextRef="#ctx0" brushRef="#br0">0 0 0,'25'0'187,"124"25"-171,25 0-1,75-25 17,100 0-17,-75 0 16,174 0 32,-149 0-16,74 50-16,51-25 0,-374-25 1,746 0 30,-98 0-31,-673 0-15,199 0 46,324 0-46,-299 0 31,24 0 0,798 0-16,-149 0 16,-823 25 0,275-25 93,-349 0-124,348 0 47,200 0-32</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24" units="cm"/>
          <inkml:channel name="T" type="integer" max="2.14748E9" units="dev"/>
        </inkml:traceFormat>
        <inkml:channelProperties>
          <inkml:channelProperty channel="X" name="resolution" value="37.79528" units="1/cm"/>
          <inkml:channelProperty channel="Y" name="resolution" value="37.78598" units="1/cm"/>
          <inkml:channelProperty channel="T" name="resolution" value="1" units="1/dev"/>
        </inkml:channelProperties>
      </inkml:inkSource>
      <inkml:timestamp xml:id="ts0" timeString="2020-05-11T12:32:07.797"/>
    </inkml:context>
    <inkml:brush xml:id="br0">
      <inkml:brushProperty name="width" value="0.5" units="cm"/>
      <inkml:brushProperty name="height" value="1" units="cm"/>
      <inkml:brushProperty name="color" value="#00FDFF"/>
      <inkml:brushProperty name="tip" value="rectangle"/>
      <inkml:brushProperty name="rasterOp" value="maskPen"/>
      <inkml:brushProperty name="fitToCurve" value="1"/>
    </inkml:brush>
  </inkml:definitions>
  <inkml:trace contextRef="#ctx0" brushRef="#br0">0 0 0,'75'50'203,"199"1"-187,274 0-1,99-26 1,-174-25-1,-199 0 79,-174 0-78,-51 0-1,275 0 48,174 51-47,-249-26 30,-199-25 1,697 25 16,598-25-1,-200 101 1,-174-75-16,-697-26-16,-174 0 31,298 25-15,-198 26 0,49-51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24" units="cm"/>
          <inkml:channel name="T" type="integer" max="2.14748E9" units="dev"/>
        </inkml:traceFormat>
        <inkml:channelProperties>
          <inkml:channelProperty channel="X" name="resolution" value="37.79528" units="1/cm"/>
          <inkml:channelProperty channel="Y" name="resolution" value="37.78598" units="1/cm"/>
          <inkml:channelProperty channel="T" name="resolution" value="1" units="1/dev"/>
        </inkml:channelProperties>
      </inkml:inkSource>
      <inkml:timestamp xml:id="ts0" timeString="2020-05-11T12:32:12.377"/>
    </inkml:context>
    <inkml:brush xml:id="br0">
      <inkml:brushProperty name="width" value="0.5" units="cm"/>
      <inkml:brushProperty name="height" value="1" units="cm"/>
      <inkml:brushProperty name="color" value="#00FDFF"/>
      <inkml:brushProperty name="tip" value="rectangle"/>
      <inkml:brushProperty name="rasterOp" value="maskPen"/>
      <inkml:brushProperty name="fitToCurve" value="1"/>
    </inkml:brush>
  </inkml:definitions>
  <inkml:trace contextRef="#ctx0" brushRef="#br0">0 128 0,'50'0'219,"75"0"-204,49 0 1,25 0 0,249 0-1,-298 0 1,-100 0 31,-1 0-32,26-26 32,-25 26-31,0 0 31,74 0-16,26 0 0,-1-75 16,-24 75 16,74 0-17,-75-25 1,-74 25 672,-25 0-703,25 0 218,-25 0-218,0 0-1,24 0 1,-24 0 0,75 0 93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5" y="0"/>
            <a:ext cx="2945659" cy="498057"/>
          </a:xfrm>
          <a:prstGeom prst="rect">
            <a:avLst/>
          </a:prstGeom>
        </p:spPr>
        <p:txBody>
          <a:bodyPr vert="horz" lIns="91440" tIns="45720" rIns="91440" bIns="45720" rtlCol="0"/>
          <a:lstStyle>
            <a:lvl1pPr algn="r">
              <a:defRPr sz="1200"/>
            </a:lvl1pPr>
          </a:lstStyle>
          <a:p>
            <a:fld id="{F9A002A7-1C12-401A-AE82-60DE01BFA968}" type="datetimeFigureOut">
              <a:rPr lang="en-GB" smtClean="0"/>
              <a:t>04/12/2020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7D1397F5-C817-4E28-B159-A80BDD89C7F7}" type="slidenum">
              <a:rPr lang="en-GB" smtClean="0"/>
              <a:t>‹#›</a:t>
            </a:fld>
            <a:endParaRPr lang="en-GB"/>
          </a:p>
        </p:txBody>
      </p:sp>
    </p:spTree>
    <p:extLst>
      <p:ext uri="{BB962C8B-B14F-4D97-AF65-F5344CB8AC3E}">
        <p14:creationId xmlns:p14="http://schemas.microsoft.com/office/powerpoint/2010/main" val="3812215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D1397F5-C817-4E28-B159-A80BDD89C7F7}" type="slidenum">
              <a:rPr lang="en-GB" smtClean="0"/>
              <a:t>1</a:t>
            </a:fld>
            <a:endParaRPr lang="en-GB"/>
          </a:p>
        </p:txBody>
      </p:sp>
    </p:spTree>
    <p:extLst>
      <p:ext uri="{BB962C8B-B14F-4D97-AF65-F5344CB8AC3E}">
        <p14:creationId xmlns:p14="http://schemas.microsoft.com/office/powerpoint/2010/main" val="572602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Introduce yourself and then invite participants to introduce themselves via the chat button.</a:t>
            </a:r>
          </a:p>
          <a:p>
            <a:r>
              <a:rPr lang="en-GB" altLang="en-US" dirty="0"/>
              <a:t>Microphones on mute to avoid feedback and interruptions but please unmute to ask a question or to answer any of ours.</a:t>
            </a:r>
          </a:p>
          <a:p>
            <a:endParaRPr lang="en-GB" altLang="en-US" dirty="0"/>
          </a:p>
          <a:p>
            <a:r>
              <a:rPr lang="en-GB" altLang="en-US" dirty="0"/>
              <a:t>Please can you all go on the Chat button to say Hi or where you are from on the chat button to practice and introduce yourselves.</a:t>
            </a:r>
          </a:p>
          <a:p>
            <a:r>
              <a:rPr lang="en-GB" altLang="en-US" dirty="0"/>
              <a:t>While we just wait for any others to  join us</a:t>
            </a:r>
          </a:p>
          <a:p>
            <a:endParaRPr lang="en-GB" altLang="en-US" dirty="0"/>
          </a:p>
          <a:p>
            <a:r>
              <a:rPr lang="en-GB" altLang="en-US" dirty="0"/>
              <a:t>If there are more than one person logged on please send names to education@ellenor.org or add them in the chat box here so we can send out certificates</a:t>
            </a:r>
          </a:p>
          <a:p>
            <a:r>
              <a:rPr lang="en-GB" altLang="en-US" dirty="0"/>
              <a:t>Thank you </a:t>
            </a:r>
          </a:p>
          <a:p>
            <a:endParaRPr lang="en-GB" dirty="0"/>
          </a:p>
        </p:txBody>
      </p:sp>
      <p:sp>
        <p:nvSpPr>
          <p:cNvPr id="4" name="Slide Number Placeholder 3"/>
          <p:cNvSpPr>
            <a:spLocks noGrp="1"/>
          </p:cNvSpPr>
          <p:nvPr>
            <p:ph type="sldNum" sz="quarter" idx="5"/>
          </p:nvPr>
        </p:nvSpPr>
        <p:spPr/>
        <p:txBody>
          <a:bodyPr/>
          <a:lstStyle/>
          <a:p>
            <a:fld id="{7D1397F5-C817-4E28-B159-A80BDD89C7F7}" type="slidenum">
              <a:rPr lang="en-GB" smtClean="0"/>
              <a:t>2</a:t>
            </a:fld>
            <a:endParaRPr lang="en-GB"/>
          </a:p>
        </p:txBody>
      </p:sp>
    </p:spTree>
    <p:extLst>
      <p:ext uri="{BB962C8B-B14F-4D97-AF65-F5344CB8AC3E}">
        <p14:creationId xmlns:p14="http://schemas.microsoft.com/office/powerpoint/2010/main" val="1599264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D1397F5-C817-4E28-B159-A80BDD89C7F7}" type="slidenum">
              <a:rPr lang="en-GB" smtClean="0"/>
              <a:t>15</a:t>
            </a:fld>
            <a:endParaRPr lang="en-GB"/>
          </a:p>
        </p:txBody>
      </p:sp>
    </p:spTree>
    <p:extLst>
      <p:ext uri="{BB962C8B-B14F-4D97-AF65-F5344CB8AC3E}">
        <p14:creationId xmlns:p14="http://schemas.microsoft.com/office/powerpoint/2010/main" val="4096962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D1397F5-C817-4E28-B159-A80BDD89C7F7}" type="slidenum">
              <a:rPr lang="en-GB" smtClean="0"/>
              <a:t>16</a:t>
            </a:fld>
            <a:endParaRPr lang="en-GB"/>
          </a:p>
        </p:txBody>
      </p:sp>
    </p:spTree>
    <p:extLst>
      <p:ext uri="{BB962C8B-B14F-4D97-AF65-F5344CB8AC3E}">
        <p14:creationId xmlns:p14="http://schemas.microsoft.com/office/powerpoint/2010/main" val="781239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D1397F5-C817-4E28-B159-A80BDD89C7F7}" type="slidenum">
              <a:rPr lang="en-GB" smtClean="0"/>
              <a:t>17</a:t>
            </a:fld>
            <a:endParaRPr lang="en-GB"/>
          </a:p>
        </p:txBody>
      </p:sp>
    </p:spTree>
    <p:extLst>
      <p:ext uri="{BB962C8B-B14F-4D97-AF65-F5344CB8AC3E}">
        <p14:creationId xmlns:p14="http://schemas.microsoft.com/office/powerpoint/2010/main" val="3144897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D1397F5-C817-4E28-B159-A80BDD89C7F7}" type="slidenum">
              <a:rPr lang="en-GB" smtClean="0"/>
              <a:t>19</a:t>
            </a:fld>
            <a:endParaRPr lang="en-GB"/>
          </a:p>
        </p:txBody>
      </p:sp>
    </p:spTree>
    <p:extLst>
      <p:ext uri="{BB962C8B-B14F-4D97-AF65-F5344CB8AC3E}">
        <p14:creationId xmlns:p14="http://schemas.microsoft.com/office/powerpoint/2010/main" val="1515891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D1397F5-C817-4E28-B159-A80BDD89C7F7}" type="slidenum">
              <a:rPr lang="en-GB" smtClean="0"/>
              <a:t>22</a:t>
            </a:fld>
            <a:endParaRPr lang="en-GB"/>
          </a:p>
        </p:txBody>
      </p:sp>
    </p:spTree>
    <p:extLst>
      <p:ext uri="{BB962C8B-B14F-4D97-AF65-F5344CB8AC3E}">
        <p14:creationId xmlns:p14="http://schemas.microsoft.com/office/powerpoint/2010/main" val="3372319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1397F5-C817-4E28-B159-A80BDD89C7F7}" type="slidenum">
              <a:rPr lang="en-GB" smtClean="0"/>
              <a:t>26</a:t>
            </a:fld>
            <a:endParaRPr lang="en-GB"/>
          </a:p>
        </p:txBody>
      </p:sp>
    </p:spTree>
    <p:extLst>
      <p:ext uri="{BB962C8B-B14F-4D97-AF65-F5344CB8AC3E}">
        <p14:creationId xmlns:p14="http://schemas.microsoft.com/office/powerpoint/2010/main" val="3853701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1397F5-C817-4E28-B159-A80BDD89C7F7}" type="slidenum">
              <a:rPr lang="en-GB" smtClean="0"/>
              <a:t>31</a:t>
            </a:fld>
            <a:endParaRPr lang="en-GB"/>
          </a:p>
        </p:txBody>
      </p:sp>
    </p:spTree>
    <p:extLst>
      <p:ext uri="{BB962C8B-B14F-4D97-AF65-F5344CB8AC3E}">
        <p14:creationId xmlns:p14="http://schemas.microsoft.com/office/powerpoint/2010/main" val="4102655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84AD7B-5882-4B01-A320-FBA5525B8F1B}"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F7439-CEF6-483B-B8CC-668F732EACFA}" type="slidenum">
              <a:rPr lang="en-GB" smtClean="0"/>
              <a:t>‹#›</a:t>
            </a:fld>
            <a:endParaRPr lang="en-GB"/>
          </a:p>
        </p:txBody>
      </p:sp>
      <p:sp>
        <p:nvSpPr>
          <p:cNvPr id="8" name="Title Placeholder 1"/>
          <p:cNvSpPr>
            <a:spLocks noGrp="1"/>
          </p:cNvSpPr>
          <p:nvPr>
            <p:ph type="title"/>
          </p:nvPr>
        </p:nvSpPr>
        <p:spPr>
          <a:xfrm>
            <a:off x="609600" y="134076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9" name="Text Placeholder 2"/>
          <p:cNvSpPr>
            <a:spLocks noGrp="1"/>
          </p:cNvSpPr>
          <p:nvPr>
            <p:ph idx="1"/>
          </p:nvPr>
        </p:nvSpPr>
        <p:spPr>
          <a:xfrm>
            <a:off x="609600" y="266633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0411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8513-32E2-4074-A228-44600D269A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1577BE6-889C-40C9-948A-209269A0B7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2227C29-2241-4C9E-99CA-D538A9BECC53}"/>
              </a:ext>
            </a:extLst>
          </p:cNvPr>
          <p:cNvSpPr>
            <a:spLocks noGrp="1"/>
          </p:cNvSpPr>
          <p:nvPr>
            <p:ph type="dt" sz="half" idx="10"/>
          </p:nvPr>
        </p:nvSpPr>
        <p:spPr/>
        <p:txBody>
          <a:bodyPr/>
          <a:lstStyle/>
          <a:p>
            <a:fld id="{8684AD7B-5882-4B01-A320-FBA5525B8F1B}" type="datetimeFigureOut">
              <a:rPr lang="en-GB" smtClean="0"/>
              <a:t>04/12/2020</a:t>
            </a:fld>
            <a:endParaRPr lang="en-GB"/>
          </a:p>
        </p:txBody>
      </p:sp>
      <p:sp>
        <p:nvSpPr>
          <p:cNvPr id="5" name="Footer Placeholder 4">
            <a:extLst>
              <a:ext uri="{FF2B5EF4-FFF2-40B4-BE49-F238E27FC236}">
                <a16:creationId xmlns:a16="http://schemas.microsoft.com/office/drawing/2014/main" id="{691B3063-8FE8-4563-8AE3-FB4583F1B9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5C6394-6D2A-4B08-99A1-809388CFAAB2}"/>
              </a:ext>
            </a:extLst>
          </p:cNvPr>
          <p:cNvSpPr>
            <a:spLocks noGrp="1"/>
          </p:cNvSpPr>
          <p:nvPr>
            <p:ph type="sldNum" sz="quarter" idx="12"/>
          </p:nvPr>
        </p:nvSpPr>
        <p:spPr/>
        <p:txBody>
          <a:bodyPr/>
          <a:lstStyle/>
          <a:p>
            <a:fld id="{7BFF7439-CEF6-483B-B8CC-668F732EACFA}" type="slidenum">
              <a:rPr lang="en-GB" smtClean="0"/>
              <a:t>‹#›</a:t>
            </a:fld>
            <a:endParaRPr lang="en-GB"/>
          </a:p>
        </p:txBody>
      </p:sp>
    </p:spTree>
    <p:extLst>
      <p:ext uri="{BB962C8B-B14F-4D97-AF65-F5344CB8AC3E}">
        <p14:creationId xmlns:p14="http://schemas.microsoft.com/office/powerpoint/2010/main" val="1505818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7332E-AAE4-45B9-AD75-D31CB37097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54ED4D-CFF7-43A9-8500-2B6F25C75E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1E2A6D2-BE66-41D5-BF5A-57F78B0A83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16FB30-8333-4960-A04A-CA4085E6D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948D5E-EC53-47DE-9818-FA6850CC38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CA968F-ADB6-498E-A80E-107F4C382A29}"/>
              </a:ext>
            </a:extLst>
          </p:cNvPr>
          <p:cNvSpPr>
            <a:spLocks noGrp="1"/>
          </p:cNvSpPr>
          <p:nvPr>
            <p:ph type="dt" sz="half" idx="10"/>
          </p:nvPr>
        </p:nvSpPr>
        <p:spPr/>
        <p:txBody>
          <a:bodyPr/>
          <a:lstStyle/>
          <a:p>
            <a:fld id="{8684AD7B-5882-4B01-A320-FBA5525B8F1B}" type="datetimeFigureOut">
              <a:rPr lang="en-GB" smtClean="0"/>
              <a:t>04/12/2020</a:t>
            </a:fld>
            <a:endParaRPr lang="en-GB"/>
          </a:p>
        </p:txBody>
      </p:sp>
      <p:sp>
        <p:nvSpPr>
          <p:cNvPr id="8" name="Footer Placeholder 7">
            <a:extLst>
              <a:ext uri="{FF2B5EF4-FFF2-40B4-BE49-F238E27FC236}">
                <a16:creationId xmlns:a16="http://schemas.microsoft.com/office/drawing/2014/main" id="{7EF664E9-1F75-4228-B675-060F3D15A1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F35153-A948-4580-8865-97F8F24AF14E}"/>
              </a:ext>
            </a:extLst>
          </p:cNvPr>
          <p:cNvSpPr>
            <a:spLocks noGrp="1"/>
          </p:cNvSpPr>
          <p:nvPr>
            <p:ph type="sldNum" sz="quarter" idx="12"/>
          </p:nvPr>
        </p:nvSpPr>
        <p:spPr/>
        <p:txBody>
          <a:bodyPr/>
          <a:lstStyle/>
          <a:p>
            <a:fld id="{7BFF7439-CEF6-483B-B8CC-668F732EACFA}" type="slidenum">
              <a:rPr lang="en-GB" smtClean="0"/>
              <a:t>‹#›</a:t>
            </a:fld>
            <a:endParaRPr lang="en-GB"/>
          </a:p>
        </p:txBody>
      </p:sp>
    </p:spTree>
    <p:extLst>
      <p:ext uri="{BB962C8B-B14F-4D97-AF65-F5344CB8AC3E}">
        <p14:creationId xmlns:p14="http://schemas.microsoft.com/office/powerpoint/2010/main" val="333208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8684AD7B-5882-4B01-A320-FBA5525B8F1B}" type="datetimeFigureOut">
              <a:rPr lang="en-GB" smtClean="0"/>
              <a:t>04/12/2020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baseline="0">
                <a:solidFill>
                  <a:schemeClr val="bg1"/>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7BFF7439-CEF6-483B-B8CC-668F732EACFA}" type="slidenum">
              <a:rPr lang="en-GB" smtClean="0"/>
              <a:t>‹#›</a:t>
            </a:fld>
            <a:endParaRPr lang="en-GB"/>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8341" y="260649"/>
            <a:ext cx="2711267" cy="772063"/>
          </a:xfrm>
          <a:prstGeom prst="rect">
            <a:avLst/>
          </a:prstGeom>
        </p:spPr>
      </p:pic>
      <p:sp>
        <p:nvSpPr>
          <p:cNvPr id="8" name="Title Placeholder 1"/>
          <p:cNvSpPr>
            <a:spLocks noGrp="1"/>
          </p:cNvSpPr>
          <p:nvPr>
            <p:ph type="title"/>
          </p:nvPr>
        </p:nvSpPr>
        <p:spPr>
          <a:xfrm>
            <a:off x="609600" y="134076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9" name="Text Placeholder 2"/>
          <p:cNvSpPr>
            <a:spLocks noGrp="1"/>
          </p:cNvSpPr>
          <p:nvPr>
            <p:ph type="body" idx="1"/>
          </p:nvPr>
        </p:nvSpPr>
        <p:spPr>
          <a:xfrm>
            <a:off x="609600" y="266633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450688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914400" rtl="0" eaLnBrk="1" latinLnBrk="0" hangingPunct="1">
        <a:spcBef>
          <a:spcPct val="0"/>
        </a:spcBef>
        <a:buNone/>
        <a:defRPr sz="4000" kern="1200" baseline="0">
          <a:solidFill>
            <a:schemeClr val="tx2"/>
          </a:solidFill>
          <a:latin typeface="Arial" panose="020B0604020202020204" pitchFamily="34" charset="0"/>
          <a:ea typeface="+mj-ea"/>
          <a:cs typeface="+mj-cs"/>
        </a:defRPr>
      </a:lvl1pPr>
    </p:titleStyle>
    <p:bodyStyle>
      <a:lvl1pPr marL="0" indent="0" algn="l" defTabSz="914400" rtl="0" eaLnBrk="1" latinLnBrk="0" hangingPunct="1">
        <a:spcBef>
          <a:spcPct val="20000"/>
        </a:spcBef>
        <a:buClr>
          <a:schemeClr val="tx2"/>
        </a:buClr>
        <a:buFontTx/>
        <a:buNone/>
        <a:defRPr sz="2800" kern="1200" baseline="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22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6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Clr>
          <a:schemeClr val="tx2"/>
        </a:buClr>
        <a:buFont typeface="Arial" panose="020B0604020202020204" pitchFamily="34" charset="0"/>
        <a:buChar char="»"/>
        <a:defRPr sz="16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ustomXml" Target="../ink/ink3.xml"/><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customXml" Target="../ink/ink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https://www.youtube.com/embed/5prToYDTdn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hyperlink" Target="https://www.pilgrimshospices.org/news/pilgrims-care-team-hope-to-capture-matching-hearts-for-hospice-patient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ebarchive.s.uk/media/2483136/pfcdp-leaflet2.pdf"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nice.org.uk/guidance/ng31"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loonylabs.org/2016/03/30/the-good-death/" TargetMode="External"/><Relationship Id="rId7" Type="http://schemas.openxmlformats.org/officeDocument/2006/relationships/hyperlink" Target="https://creativecommons.org/licenses/by-sa/3.0/" TargetMode="External"/><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hyperlink" Target="http://www.themindfulword.org/2016/grief-quotes/" TargetMode="External"/><Relationship Id="rId5" Type="http://schemas.openxmlformats.org/officeDocument/2006/relationships/image" Target="../media/image9.jpg"/><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70.png"/><Relationship Id="rId5" Type="http://schemas.openxmlformats.org/officeDocument/2006/relationships/customXml" Target="../ink/ink2.xml"/><Relationship Id="rId4" Type="http://schemas.openxmlformats.org/officeDocument/2006/relationships/image" Target="../media/image1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A9CAA-C4DE-4737-A853-81FA603893FC}"/>
              </a:ext>
            </a:extLst>
          </p:cNvPr>
          <p:cNvSpPr>
            <a:spLocks noGrp="1"/>
          </p:cNvSpPr>
          <p:nvPr>
            <p:ph type="ctrTitle"/>
          </p:nvPr>
        </p:nvSpPr>
        <p:spPr>
          <a:xfrm>
            <a:off x="-1206902" y="1837352"/>
            <a:ext cx="9144000" cy="2387600"/>
          </a:xfrm>
        </p:spPr>
        <p:txBody>
          <a:bodyPr>
            <a:normAutofit fontScale="90000"/>
          </a:bodyPr>
          <a:lstStyle/>
          <a:p>
            <a:r>
              <a:rPr lang="en-GB" sz="6700" b="1" dirty="0">
                <a:effectLst>
                  <a:outerShdw blurRad="38100" dist="38100" dir="2700000" algn="tl">
                    <a:srgbClr val="000000">
                      <a:alpha val="43137"/>
                    </a:srgbClr>
                  </a:outerShdw>
                </a:effectLst>
              </a:rPr>
              <a:t>Care of the Dying</a:t>
            </a:r>
            <a:br>
              <a:rPr lang="en-GB" sz="6700" dirty="0">
                <a:effectLst>
                  <a:outerShdw blurRad="38100" dist="38100" dir="2700000" algn="tl">
                    <a:srgbClr val="000000">
                      <a:alpha val="43137"/>
                    </a:srgbClr>
                  </a:outerShdw>
                </a:effectLst>
              </a:rPr>
            </a:br>
            <a:br>
              <a:rPr lang="en-GB" sz="6700" dirty="0">
                <a:effectLst>
                  <a:outerShdw blurRad="38100" dist="38100" dir="2700000" algn="tl">
                    <a:srgbClr val="000000">
                      <a:alpha val="43137"/>
                    </a:srgbClr>
                  </a:outerShdw>
                </a:effectLst>
              </a:rPr>
            </a:br>
            <a:r>
              <a:rPr lang="en-GB" sz="4000" dirty="0">
                <a:effectLst>
                  <a:outerShdw blurRad="38100" dist="38100" dir="2700000" algn="tl">
                    <a:srgbClr val="000000">
                      <a:alpha val="43137"/>
                    </a:srgbClr>
                  </a:outerShdw>
                </a:effectLst>
              </a:rPr>
              <a:t>for non-registered practitioners</a:t>
            </a:r>
            <a:br>
              <a:rPr lang="en-GB" dirty="0"/>
            </a:br>
            <a:endParaRPr lang="en-GB" dirty="0"/>
          </a:p>
        </p:txBody>
      </p:sp>
      <p:pic>
        <p:nvPicPr>
          <p:cNvPr id="4" name="Picture 3">
            <a:extLst>
              <a:ext uri="{FF2B5EF4-FFF2-40B4-BE49-F238E27FC236}">
                <a16:creationId xmlns:a16="http://schemas.microsoft.com/office/drawing/2014/main" id="{85074FB3-EEF8-4943-A6EE-1C7E58679CAE}"/>
              </a:ext>
            </a:extLst>
          </p:cNvPr>
          <p:cNvPicPr>
            <a:picLocks noChangeAspect="1"/>
          </p:cNvPicPr>
          <p:nvPr/>
        </p:nvPicPr>
        <p:blipFill rotWithShape="1">
          <a:blip r:embed="rId3"/>
          <a:srcRect r="1123" b="35411"/>
          <a:stretch/>
        </p:blipFill>
        <p:spPr>
          <a:xfrm>
            <a:off x="7780645" y="1214750"/>
            <a:ext cx="4120411" cy="5414237"/>
          </a:xfrm>
          <a:prstGeom prst="rect">
            <a:avLst/>
          </a:prstGeom>
        </p:spPr>
      </p:pic>
      <p:sp>
        <p:nvSpPr>
          <p:cNvPr id="5" name="TextBox 4">
            <a:extLst>
              <a:ext uri="{FF2B5EF4-FFF2-40B4-BE49-F238E27FC236}">
                <a16:creationId xmlns:a16="http://schemas.microsoft.com/office/drawing/2014/main" id="{564F3C1A-CA87-4170-91DF-1F025430740D}"/>
              </a:ext>
            </a:extLst>
          </p:cNvPr>
          <p:cNvSpPr txBox="1"/>
          <p:nvPr/>
        </p:nvSpPr>
        <p:spPr>
          <a:xfrm>
            <a:off x="809645" y="3921869"/>
            <a:ext cx="4556888" cy="954107"/>
          </a:xfrm>
          <a:prstGeom prst="rect">
            <a:avLst/>
          </a:prstGeom>
          <a:noFill/>
        </p:spPr>
        <p:txBody>
          <a:bodyPr wrap="none" rtlCol="0">
            <a:spAutoFit/>
          </a:bodyPr>
          <a:lstStyle/>
          <a:p>
            <a:pPr algn="ctr"/>
            <a:r>
              <a:rPr lang="en-GB" b="1" dirty="0"/>
              <a:t>Endorsed by </a:t>
            </a:r>
            <a:br>
              <a:rPr lang="en-GB" b="1" dirty="0"/>
            </a:br>
            <a:r>
              <a:rPr lang="en-GB" b="1" dirty="0"/>
              <a:t>Kent and Medway COVID-19 Response Group </a:t>
            </a:r>
            <a:br>
              <a:rPr lang="en-GB" b="1" dirty="0"/>
            </a:br>
            <a:r>
              <a:rPr lang="en-GB" sz="2000" b="1" dirty="0"/>
              <a:t>August</a:t>
            </a:r>
            <a:r>
              <a:rPr lang="en-GB" b="1" dirty="0"/>
              <a:t> 2020 – updated Dec 2020</a:t>
            </a:r>
            <a:endParaRPr lang="en-GB" dirty="0"/>
          </a:p>
        </p:txBody>
      </p:sp>
    </p:spTree>
    <p:extLst>
      <p:ext uri="{BB962C8B-B14F-4D97-AF65-F5344CB8AC3E}">
        <p14:creationId xmlns:p14="http://schemas.microsoft.com/office/powerpoint/2010/main" val="1862702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4DAE-F219-4154-B451-1B2973A58281}"/>
              </a:ext>
            </a:extLst>
          </p:cNvPr>
          <p:cNvSpPr>
            <a:spLocks noGrp="1"/>
          </p:cNvSpPr>
          <p:nvPr>
            <p:ph type="title"/>
          </p:nvPr>
        </p:nvSpPr>
        <p:spPr>
          <a:xfrm>
            <a:off x="425095" y="445060"/>
            <a:ext cx="10515600" cy="1325563"/>
          </a:xfrm>
        </p:spPr>
        <p:txBody>
          <a:bodyPr>
            <a:normAutofit/>
          </a:bodyPr>
          <a:lstStyle/>
          <a:p>
            <a:r>
              <a:rPr lang="en-GB" sz="4000" b="1" dirty="0">
                <a:effectLst>
                  <a:outerShdw blurRad="38100" dist="38100" dir="2700000" algn="tl">
                    <a:srgbClr val="000000">
                      <a:alpha val="43137"/>
                    </a:srgbClr>
                  </a:outerShdw>
                </a:effectLst>
              </a:rPr>
              <a:t>Communicate</a:t>
            </a:r>
          </a:p>
        </p:txBody>
      </p:sp>
      <p:pic>
        <p:nvPicPr>
          <p:cNvPr id="4" name="Content Placeholder 3">
            <a:extLst>
              <a:ext uri="{FF2B5EF4-FFF2-40B4-BE49-F238E27FC236}">
                <a16:creationId xmlns:a16="http://schemas.microsoft.com/office/drawing/2014/main" id="{FF32193E-1B17-40BC-A811-2981D9AEB6A1}"/>
              </a:ext>
            </a:extLst>
          </p:cNvPr>
          <p:cNvPicPr>
            <a:picLocks noGrp="1" noChangeAspect="1"/>
          </p:cNvPicPr>
          <p:nvPr>
            <p:ph idx="1"/>
          </p:nvPr>
        </p:nvPicPr>
        <p:blipFill>
          <a:blip r:embed="rId2"/>
          <a:stretch>
            <a:fillRect/>
          </a:stretch>
        </p:blipFill>
        <p:spPr>
          <a:xfrm>
            <a:off x="8153631" y="0"/>
            <a:ext cx="3988832" cy="5545039"/>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668E5E0C-F1A7-46BE-B773-DF1C1BACE3F0}"/>
                  </a:ext>
                </a:extLst>
              </p14:cNvPr>
              <p14:cNvContentPartPr/>
              <p14:nvPr/>
            </p14:nvContentPartPr>
            <p14:xfrm>
              <a:off x="600614" y="1075920"/>
              <a:ext cx="3236760" cy="173520"/>
            </p14:xfrm>
          </p:contentPart>
        </mc:Choice>
        <mc:Fallback xmlns="">
          <p:pic>
            <p:nvPicPr>
              <p:cNvPr id="5" name="Ink 4">
                <a:extLst>
                  <a:ext uri="{FF2B5EF4-FFF2-40B4-BE49-F238E27FC236}">
                    <a16:creationId xmlns:a16="http://schemas.microsoft.com/office/drawing/2014/main" id="{668E5E0C-F1A7-46BE-B773-DF1C1BACE3F0}"/>
                  </a:ext>
                </a:extLst>
              </p:cNvPr>
              <p:cNvPicPr/>
              <p:nvPr/>
            </p:nvPicPr>
            <p:blipFill>
              <a:blip r:embed="rId4"/>
              <a:stretch>
                <a:fillRect/>
              </a:stretch>
            </p:blipFill>
            <p:spPr>
              <a:xfrm>
                <a:off x="510614" y="895920"/>
                <a:ext cx="341640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1BC8002E-160C-4AC0-85E1-8B994236E90E}"/>
                  </a:ext>
                </a:extLst>
              </p14:cNvPr>
              <p14:cNvContentPartPr/>
              <p14:nvPr/>
            </p14:nvContentPartPr>
            <p14:xfrm>
              <a:off x="10730654" y="2715720"/>
              <a:ext cx="950760" cy="49680"/>
            </p14:xfrm>
          </p:contentPart>
        </mc:Choice>
        <mc:Fallback xmlns="">
          <p:pic>
            <p:nvPicPr>
              <p:cNvPr id="6" name="Ink 5">
                <a:extLst>
                  <a:ext uri="{FF2B5EF4-FFF2-40B4-BE49-F238E27FC236}">
                    <a16:creationId xmlns:a16="http://schemas.microsoft.com/office/drawing/2014/main" id="{1BC8002E-160C-4AC0-85E1-8B994236E90E}"/>
                  </a:ext>
                </a:extLst>
              </p:cNvPr>
              <p:cNvPicPr/>
              <p:nvPr/>
            </p:nvPicPr>
            <p:blipFill>
              <a:blip r:embed="rId6"/>
              <a:stretch>
                <a:fillRect/>
              </a:stretch>
            </p:blipFill>
            <p:spPr>
              <a:xfrm>
                <a:off x="10640654" y="2535720"/>
                <a:ext cx="1130400" cy="409320"/>
              </a:xfrm>
              <a:prstGeom prst="rect">
                <a:avLst/>
              </a:prstGeom>
            </p:spPr>
          </p:pic>
        </mc:Fallback>
      </mc:AlternateContent>
      <p:sp>
        <p:nvSpPr>
          <p:cNvPr id="7" name="Rectangle 6">
            <a:extLst>
              <a:ext uri="{FF2B5EF4-FFF2-40B4-BE49-F238E27FC236}">
                <a16:creationId xmlns:a16="http://schemas.microsoft.com/office/drawing/2014/main" id="{7E39539C-79F4-4312-BC82-088F3A1FD5BA}"/>
              </a:ext>
            </a:extLst>
          </p:cNvPr>
          <p:cNvSpPr/>
          <p:nvPr/>
        </p:nvSpPr>
        <p:spPr>
          <a:xfrm>
            <a:off x="408421" y="1957613"/>
            <a:ext cx="5002708" cy="1384995"/>
          </a:xfrm>
          <a:prstGeom prst="rect">
            <a:avLst/>
          </a:prstGeom>
        </p:spPr>
        <p:txBody>
          <a:bodyPr wrap="square">
            <a:spAutoFit/>
          </a:bodyPr>
          <a:lstStyle/>
          <a:p>
            <a:r>
              <a:rPr lang="en-GB" sz="2800" dirty="0"/>
              <a:t>How do you speak to families? </a:t>
            </a:r>
          </a:p>
          <a:p>
            <a:r>
              <a:rPr lang="en-GB" sz="2800" dirty="0"/>
              <a:t>What do we mean by sensitive communication?</a:t>
            </a:r>
          </a:p>
        </p:txBody>
      </p:sp>
      <p:pic>
        <p:nvPicPr>
          <p:cNvPr id="8" name="Picture 7">
            <a:extLst>
              <a:ext uri="{FF2B5EF4-FFF2-40B4-BE49-F238E27FC236}">
                <a16:creationId xmlns:a16="http://schemas.microsoft.com/office/drawing/2014/main" id="{768094EB-B9B7-4CC1-82A3-851491B7E0B3}"/>
              </a:ext>
            </a:extLst>
          </p:cNvPr>
          <p:cNvPicPr>
            <a:picLocks noChangeAspect="1"/>
          </p:cNvPicPr>
          <p:nvPr/>
        </p:nvPicPr>
        <p:blipFill>
          <a:blip r:embed="rId7"/>
          <a:stretch>
            <a:fillRect/>
          </a:stretch>
        </p:blipFill>
        <p:spPr>
          <a:xfrm>
            <a:off x="4720980" y="217598"/>
            <a:ext cx="2298391" cy="2164268"/>
          </a:xfrm>
          <a:prstGeom prst="rect">
            <a:avLst/>
          </a:prstGeom>
        </p:spPr>
      </p:pic>
      <p:pic>
        <p:nvPicPr>
          <p:cNvPr id="9" name="Picture 8">
            <a:extLst>
              <a:ext uri="{FF2B5EF4-FFF2-40B4-BE49-F238E27FC236}">
                <a16:creationId xmlns:a16="http://schemas.microsoft.com/office/drawing/2014/main" id="{EDBF28C9-FEE0-4F49-B10F-B139CF57D1CB}"/>
              </a:ext>
            </a:extLst>
          </p:cNvPr>
          <p:cNvPicPr>
            <a:picLocks noChangeAspect="1"/>
          </p:cNvPicPr>
          <p:nvPr/>
        </p:nvPicPr>
        <p:blipFill>
          <a:blip r:embed="rId8"/>
          <a:stretch>
            <a:fillRect/>
          </a:stretch>
        </p:blipFill>
        <p:spPr>
          <a:xfrm>
            <a:off x="5118847" y="1281653"/>
            <a:ext cx="3612776" cy="3440349"/>
          </a:xfrm>
          <a:prstGeom prst="rect">
            <a:avLst/>
          </a:prstGeom>
        </p:spPr>
      </p:pic>
      <p:sp>
        <p:nvSpPr>
          <p:cNvPr id="3" name="Rectangle 2">
            <a:extLst>
              <a:ext uri="{FF2B5EF4-FFF2-40B4-BE49-F238E27FC236}">
                <a16:creationId xmlns:a16="http://schemas.microsoft.com/office/drawing/2014/main" id="{99F85BAE-68A6-45F8-AFC7-E7F35E5F7BBC}"/>
              </a:ext>
            </a:extLst>
          </p:cNvPr>
          <p:cNvSpPr/>
          <p:nvPr/>
        </p:nvSpPr>
        <p:spPr>
          <a:xfrm>
            <a:off x="201716" y="4621709"/>
            <a:ext cx="7673308" cy="1846659"/>
          </a:xfrm>
          <a:prstGeom prst="rect">
            <a:avLst/>
          </a:prstGeom>
        </p:spPr>
        <p:txBody>
          <a:bodyPr wrap="square">
            <a:spAutoFit/>
          </a:bodyPr>
          <a:lstStyle/>
          <a:p>
            <a:r>
              <a:rPr lang="en-GB" sz="2400" dirty="0"/>
              <a:t>“I can make the last stage of my life as good as possible because everyone works together confidently, honestly and consistently to help me and the people who are important to me, including my carer(s).”</a:t>
            </a:r>
          </a:p>
          <a:p>
            <a:pPr algn="r"/>
            <a:r>
              <a:rPr lang="en-US" dirty="0"/>
              <a:t>N</a:t>
            </a:r>
            <a:r>
              <a:rPr lang="en-GB" dirty="0" err="1"/>
              <a:t>PEoLCP</a:t>
            </a:r>
            <a:r>
              <a:rPr lang="en-GB" dirty="0"/>
              <a:t> 2015</a:t>
            </a:r>
          </a:p>
        </p:txBody>
      </p:sp>
    </p:spTree>
    <p:extLst>
      <p:ext uri="{BB962C8B-B14F-4D97-AF65-F5344CB8AC3E}">
        <p14:creationId xmlns:p14="http://schemas.microsoft.com/office/powerpoint/2010/main" val="2796932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BF1C-7DC1-4F3B-AF7F-0969E8C16EC8}"/>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BDA1CB9-5FDA-449D-87DB-86D9894B742F}"/>
              </a:ext>
            </a:extLst>
          </p:cNvPr>
          <p:cNvSpPr>
            <a:spLocks noGrp="1"/>
          </p:cNvSpPr>
          <p:nvPr>
            <p:ph type="subTitle" idx="1"/>
          </p:nvPr>
        </p:nvSpPr>
        <p:spPr/>
        <p:txBody>
          <a:bodyPr/>
          <a:lstStyle/>
          <a:p>
            <a:endParaRPr lang="en-GB" dirty="0"/>
          </a:p>
        </p:txBody>
      </p:sp>
      <p:pic>
        <p:nvPicPr>
          <p:cNvPr id="5" name="Online Media 4">
            <a:hlinkClick r:id="" action="ppaction://media"/>
            <a:extLst>
              <a:ext uri="{FF2B5EF4-FFF2-40B4-BE49-F238E27FC236}">
                <a16:creationId xmlns:a16="http://schemas.microsoft.com/office/drawing/2014/main" id="{30123BB7-DF4C-4BD6-9C99-A0921194EB9A}"/>
              </a:ext>
            </a:extLst>
          </p:cNvPr>
          <p:cNvPicPr>
            <a:picLocks noRot="1" noChangeAspect="1"/>
          </p:cNvPicPr>
          <p:nvPr>
            <a:videoFile r:link="rId1"/>
          </p:nvPr>
        </p:nvPicPr>
        <p:blipFill>
          <a:blip r:embed="rId3"/>
          <a:stretch>
            <a:fillRect/>
          </a:stretch>
        </p:blipFill>
        <p:spPr>
          <a:xfrm>
            <a:off x="1417320" y="1696453"/>
            <a:ext cx="9357360" cy="4135437"/>
          </a:xfrm>
          <a:prstGeom prst="rect">
            <a:avLst/>
          </a:prstGeom>
        </p:spPr>
      </p:pic>
    </p:spTree>
    <p:extLst>
      <p:ext uri="{BB962C8B-B14F-4D97-AF65-F5344CB8AC3E}">
        <p14:creationId xmlns:p14="http://schemas.microsoft.com/office/powerpoint/2010/main" val="1027458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FF909D-35D7-4E02-950D-C6780F57B383}"/>
              </a:ext>
            </a:extLst>
          </p:cNvPr>
          <p:cNvSpPr>
            <a:spLocks noGrp="1"/>
          </p:cNvSpPr>
          <p:nvPr>
            <p:ph type="title"/>
          </p:nvPr>
        </p:nvSpPr>
        <p:spPr>
          <a:xfrm>
            <a:off x="642564" y="221690"/>
            <a:ext cx="10515600" cy="1325563"/>
          </a:xfrm>
        </p:spPr>
        <p:txBody>
          <a:bodyPr/>
          <a:lstStyle/>
          <a:p>
            <a:r>
              <a:rPr lang="en-US"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A few key points</a:t>
            </a:r>
            <a:endParaRPr lang="en-GB" dirty="0"/>
          </a:p>
        </p:txBody>
      </p:sp>
      <p:sp>
        <p:nvSpPr>
          <p:cNvPr id="5" name="Text Placeholder 4">
            <a:extLst>
              <a:ext uri="{FF2B5EF4-FFF2-40B4-BE49-F238E27FC236}">
                <a16:creationId xmlns:a16="http://schemas.microsoft.com/office/drawing/2014/main" id="{96BC87F5-A8F3-4514-A007-7A0241659D90}"/>
              </a:ext>
            </a:extLst>
          </p:cNvPr>
          <p:cNvSpPr>
            <a:spLocks noGrp="1"/>
          </p:cNvSpPr>
          <p:nvPr>
            <p:ph type="body" idx="1"/>
          </p:nvPr>
        </p:nvSpPr>
        <p:spPr>
          <a:xfrm>
            <a:off x="292940" y="912347"/>
            <a:ext cx="5157787" cy="823912"/>
          </a:xfrm>
        </p:spPr>
        <p:txBody>
          <a:bodyPr/>
          <a:lstStyle/>
          <a:p>
            <a:r>
              <a:rPr lang="en-US" dirty="0">
                <a:solidFill>
                  <a:srgbClr val="00B050"/>
                </a:solidFill>
                <a:effectLst>
                  <a:outerShdw blurRad="38100" dist="38100" dir="2700000" algn="tl">
                    <a:srgbClr val="000000">
                      <a:alpha val="43137"/>
                    </a:srgbClr>
                  </a:outerShdw>
                </a:effectLst>
              </a:rPr>
              <a:t>Do</a:t>
            </a:r>
            <a:endParaRPr lang="en-GB" dirty="0"/>
          </a:p>
        </p:txBody>
      </p:sp>
      <p:sp>
        <p:nvSpPr>
          <p:cNvPr id="6" name="Content Placeholder 5">
            <a:extLst>
              <a:ext uri="{FF2B5EF4-FFF2-40B4-BE49-F238E27FC236}">
                <a16:creationId xmlns:a16="http://schemas.microsoft.com/office/drawing/2014/main" id="{30C109BB-E004-4360-A721-8F898316593A}"/>
              </a:ext>
            </a:extLst>
          </p:cNvPr>
          <p:cNvSpPr>
            <a:spLocks noGrp="1"/>
          </p:cNvSpPr>
          <p:nvPr>
            <p:ph sz="half" idx="2"/>
          </p:nvPr>
        </p:nvSpPr>
        <p:spPr>
          <a:xfrm>
            <a:off x="292939" y="1750922"/>
            <a:ext cx="5157787" cy="4387289"/>
          </a:xfrm>
        </p:spPr>
        <p:txBody>
          <a:bodyPr>
            <a:normAutofit fontScale="85000" lnSpcReduction="20000"/>
          </a:bodyPr>
          <a:lstStyle/>
          <a:p>
            <a:r>
              <a:rPr lang="en-GB" altLang="en-US" dirty="0"/>
              <a:t>Allow time &amp; listen</a:t>
            </a:r>
          </a:p>
          <a:p>
            <a:r>
              <a:rPr lang="en-GB" altLang="en-US" dirty="0"/>
              <a:t>Be honest</a:t>
            </a:r>
          </a:p>
          <a:p>
            <a:r>
              <a:rPr lang="en-GB" altLang="en-US" dirty="0"/>
              <a:t>Explore cues</a:t>
            </a:r>
          </a:p>
          <a:p>
            <a:r>
              <a:rPr lang="en-GB" altLang="en-US" dirty="0"/>
              <a:t>Ask open questions</a:t>
            </a:r>
          </a:p>
          <a:p>
            <a:r>
              <a:rPr lang="en-GB" altLang="en-US" dirty="0"/>
              <a:t>Be aware of body language (not easy with PPE)</a:t>
            </a:r>
          </a:p>
          <a:p>
            <a:r>
              <a:rPr lang="en-GB" altLang="en-US" dirty="0"/>
              <a:t>Make eye contact</a:t>
            </a:r>
          </a:p>
          <a:p>
            <a:r>
              <a:rPr lang="en-GB" altLang="en-US" dirty="0"/>
              <a:t>Empathise </a:t>
            </a:r>
          </a:p>
          <a:p>
            <a:r>
              <a:rPr lang="en-GB" altLang="en-US" dirty="0"/>
              <a:t>Use pauses &amp; silence</a:t>
            </a:r>
          </a:p>
          <a:p>
            <a:r>
              <a:rPr lang="en-US" dirty="0">
                <a:solidFill>
                  <a:srgbClr val="00B050"/>
                </a:solidFill>
                <a:effectLst>
                  <a:outerShdw blurRad="38100" dist="38100" dir="2700000" algn="tl">
                    <a:srgbClr val="000000">
                      <a:alpha val="43137"/>
                    </a:srgbClr>
                  </a:outerShdw>
                </a:effectLst>
              </a:rPr>
              <a:t>Remember to include the family</a:t>
            </a:r>
          </a:p>
          <a:p>
            <a:r>
              <a:rPr lang="en-US" dirty="0">
                <a:solidFill>
                  <a:srgbClr val="00B050"/>
                </a:solidFill>
                <a:effectLst>
                  <a:outerShdw blurRad="38100" dist="38100" dir="2700000" algn="tl">
                    <a:srgbClr val="000000">
                      <a:alpha val="43137"/>
                    </a:srgbClr>
                  </a:outerShdw>
                </a:effectLst>
              </a:rPr>
              <a:t>Be aware of challenges of not being able to speak face to face</a:t>
            </a:r>
            <a:endParaRPr lang="en-GB" dirty="0">
              <a:solidFill>
                <a:srgbClr val="00B050"/>
              </a:solidFill>
              <a:effectLst>
                <a:outerShdw blurRad="38100" dist="38100" dir="2700000" algn="tl">
                  <a:srgbClr val="000000">
                    <a:alpha val="43137"/>
                  </a:srgbClr>
                </a:outerShdw>
              </a:effectLst>
            </a:endParaRPr>
          </a:p>
          <a:p>
            <a:pPr marL="0" indent="0">
              <a:buNone/>
            </a:pPr>
            <a:endParaRPr lang="en-GB" altLang="en-US" dirty="0"/>
          </a:p>
          <a:p>
            <a:endParaRPr lang="en-GB" dirty="0"/>
          </a:p>
        </p:txBody>
      </p:sp>
      <p:sp>
        <p:nvSpPr>
          <p:cNvPr id="7" name="Text Placeholder 6">
            <a:extLst>
              <a:ext uri="{FF2B5EF4-FFF2-40B4-BE49-F238E27FC236}">
                <a16:creationId xmlns:a16="http://schemas.microsoft.com/office/drawing/2014/main" id="{C13AE6DF-157C-407C-A2D5-BF4F28AE208D}"/>
              </a:ext>
            </a:extLst>
          </p:cNvPr>
          <p:cNvSpPr>
            <a:spLocks noGrp="1"/>
          </p:cNvSpPr>
          <p:nvPr>
            <p:ph type="body" sz="quarter" idx="3"/>
          </p:nvPr>
        </p:nvSpPr>
        <p:spPr>
          <a:xfrm>
            <a:off x="6096000" y="1338966"/>
            <a:ext cx="5183188" cy="823912"/>
          </a:xfrm>
        </p:spPr>
        <p:txBody>
          <a:bodyPr/>
          <a:lstStyle/>
          <a:p>
            <a:r>
              <a:rPr lang="en-US" dirty="0">
                <a:solidFill>
                  <a:srgbClr val="FF0000"/>
                </a:solidFill>
              </a:rPr>
              <a:t>Don’t</a:t>
            </a:r>
            <a:endParaRPr lang="en-GB" dirty="0">
              <a:solidFill>
                <a:srgbClr val="FF0000"/>
              </a:solidFill>
            </a:endParaRPr>
          </a:p>
          <a:p>
            <a:endParaRPr lang="en-GB" dirty="0"/>
          </a:p>
        </p:txBody>
      </p:sp>
      <p:sp>
        <p:nvSpPr>
          <p:cNvPr id="8" name="Content Placeholder 7">
            <a:extLst>
              <a:ext uri="{FF2B5EF4-FFF2-40B4-BE49-F238E27FC236}">
                <a16:creationId xmlns:a16="http://schemas.microsoft.com/office/drawing/2014/main" id="{C3E64974-732C-4599-AE6C-FB028C97180A}"/>
              </a:ext>
            </a:extLst>
          </p:cNvPr>
          <p:cNvSpPr>
            <a:spLocks noGrp="1"/>
          </p:cNvSpPr>
          <p:nvPr>
            <p:ph sz="quarter" idx="4"/>
          </p:nvPr>
        </p:nvSpPr>
        <p:spPr>
          <a:xfrm>
            <a:off x="5974976" y="1890618"/>
            <a:ext cx="5183188" cy="3684588"/>
          </a:xfrm>
        </p:spPr>
        <p:txBody>
          <a:bodyPr>
            <a:normAutofit/>
          </a:bodyPr>
          <a:lstStyle/>
          <a:p>
            <a:pPr lvl="0" eaLnBrk="0" hangingPunct="0"/>
            <a:r>
              <a:rPr lang="en-GB" altLang="en-US" dirty="0"/>
              <a:t>Don’t rush the person</a:t>
            </a:r>
          </a:p>
          <a:p>
            <a:pPr lvl="0" eaLnBrk="0" hangingPunct="0"/>
            <a:r>
              <a:rPr lang="en-GB" altLang="en-US" dirty="0"/>
              <a:t>Don’t avoid the truth</a:t>
            </a:r>
          </a:p>
          <a:p>
            <a:pPr lvl="0" eaLnBrk="0" hangingPunct="0"/>
            <a:r>
              <a:rPr lang="en-GB" altLang="en-US" dirty="0"/>
              <a:t>Don’t look busy even if you are rushed off your feet!</a:t>
            </a:r>
          </a:p>
          <a:p>
            <a:pPr lvl="0" eaLnBrk="0" hangingPunct="0"/>
            <a:r>
              <a:rPr lang="en-GB" altLang="en-US" dirty="0"/>
              <a:t>Don’t sympathise.</a:t>
            </a:r>
          </a:p>
          <a:p>
            <a:pPr lvl="0" eaLnBrk="0" hangingPunct="0"/>
            <a:r>
              <a:rPr lang="en-GB" altLang="en-US" dirty="0"/>
              <a:t>Don’t give false reassurances</a:t>
            </a:r>
          </a:p>
          <a:p>
            <a:pPr lvl="0" eaLnBrk="0" hangingPunct="0"/>
            <a:r>
              <a:rPr lang="en-US" altLang="en-US" dirty="0"/>
              <a:t>D</a:t>
            </a:r>
            <a:r>
              <a:rPr lang="en-GB" altLang="en-US" dirty="0" err="1"/>
              <a:t>on’t</a:t>
            </a:r>
            <a:r>
              <a:rPr lang="en-GB" altLang="en-US" dirty="0"/>
              <a:t> use jargon</a:t>
            </a:r>
          </a:p>
          <a:p>
            <a:pPr marL="0" indent="0">
              <a:buNone/>
            </a:pPr>
            <a:endParaRPr lang="en-GB" dirty="0"/>
          </a:p>
        </p:txBody>
      </p:sp>
    </p:spTree>
    <p:extLst>
      <p:ext uri="{BB962C8B-B14F-4D97-AF65-F5344CB8AC3E}">
        <p14:creationId xmlns:p14="http://schemas.microsoft.com/office/powerpoint/2010/main" val="4250603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43FBC8-6108-4E0E-A0C4-24A5A90B5431}"/>
              </a:ext>
            </a:extLst>
          </p:cNvPr>
          <p:cNvSpPr>
            <a:spLocks noGrp="1"/>
          </p:cNvSpPr>
          <p:nvPr>
            <p:ph type="title"/>
          </p:nvPr>
        </p:nvSpPr>
        <p:spPr>
          <a:xfrm>
            <a:off x="573437" y="123986"/>
            <a:ext cx="11008963" cy="1508746"/>
          </a:xfrm>
        </p:spPr>
        <p:txBody>
          <a:bodyPr>
            <a:normAutofit/>
          </a:bodyPr>
          <a:lstStyle/>
          <a:p>
            <a:r>
              <a:rPr lang="en-GB" dirty="0">
                <a:effectLst>
                  <a:outerShdw blurRad="38100" dist="38100" dir="2700000" algn="tl">
                    <a:srgbClr val="000000">
                      <a:alpha val="43137"/>
                    </a:srgbClr>
                  </a:outerShdw>
                </a:effectLst>
              </a:rPr>
              <a:t>Involve</a:t>
            </a:r>
            <a:r>
              <a:rPr lang="en-GB" b="1" dirty="0">
                <a:effectLst>
                  <a:outerShdw blurRad="38100" dist="38100" dir="2700000" algn="tl">
                    <a:srgbClr val="000000">
                      <a:alpha val="43137"/>
                    </a:srgbClr>
                  </a:outerShdw>
                </a:effectLst>
              </a:rPr>
              <a:t> </a:t>
            </a:r>
            <a:br>
              <a:rPr lang="en-GB" b="1" dirty="0">
                <a:effectLst>
                  <a:outerShdw blurRad="38100" dist="38100" dir="2700000" algn="tl">
                    <a:srgbClr val="000000">
                      <a:alpha val="43137"/>
                    </a:srgbClr>
                  </a:outerShdw>
                </a:effectLst>
              </a:rPr>
            </a:br>
            <a:endParaRPr lang="en-GB" b="1" dirty="0">
              <a:effectLst>
                <a:outerShdw blurRad="38100" dist="38100" dir="2700000" algn="tl">
                  <a:srgbClr val="000000">
                    <a:alpha val="43137"/>
                  </a:srgbClr>
                </a:outerShdw>
              </a:effectLst>
            </a:endParaRPr>
          </a:p>
        </p:txBody>
      </p:sp>
      <p:pic>
        <p:nvPicPr>
          <p:cNvPr id="9" name="Content Placeholder 8">
            <a:extLst>
              <a:ext uri="{FF2B5EF4-FFF2-40B4-BE49-F238E27FC236}">
                <a16:creationId xmlns:a16="http://schemas.microsoft.com/office/drawing/2014/main" id="{A6E2F6BA-902D-4353-A80E-4546C5A02CB2}"/>
              </a:ext>
            </a:extLst>
          </p:cNvPr>
          <p:cNvPicPr>
            <a:picLocks noGrp="1" noChangeAspect="1"/>
          </p:cNvPicPr>
          <p:nvPr>
            <p:ph idx="1"/>
          </p:nvPr>
        </p:nvPicPr>
        <p:blipFill>
          <a:blip r:embed="rId2"/>
          <a:stretch>
            <a:fillRect/>
          </a:stretch>
        </p:blipFill>
        <p:spPr>
          <a:xfrm>
            <a:off x="945352" y="1288710"/>
            <a:ext cx="5657578" cy="3670110"/>
          </a:xfrm>
          <a:prstGeom prst="rect">
            <a:avLst/>
          </a:prstGeom>
        </p:spPr>
      </p:pic>
      <p:sp>
        <p:nvSpPr>
          <p:cNvPr id="10" name="Rectangle 9">
            <a:extLst>
              <a:ext uri="{FF2B5EF4-FFF2-40B4-BE49-F238E27FC236}">
                <a16:creationId xmlns:a16="http://schemas.microsoft.com/office/drawing/2014/main" id="{36F78111-0BDB-4002-822C-4F8FC5E65436}"/>
              </a:ext>
            </a:extLst>
          </p:cNvPr>
          <p:cNvSpPr/>
          <p:nvPr/>
        </p:nvSpPr>
        <p:spPr>
          <a:xfrm>
            <a:off x="450689" y="5234474"/>
            <a:ext cx="6862058" cy="830997"/>
          </a:xfrm>
          <a:prstGeom prst="rect">
            <a:avLst/>
          </a:prstGeom>
        </p:spPr>
        <p:txBody>
          <a:bodyPr wrap="square">
            <a:spAutoFit/>
          </a:bodyPr>
          <a:lstStyle/>
          <a:p>
            <a:pPr algn="ctr" fontAlgn="base">
              <a:spcBef>
                <a:spcPct val="0"/>
              </a:spcBef>
              <a:spcAft>
                <a:spcPct val="0"/>
              </a:spcAft>
            </a:pPr>
            <a:r>
              <a:rPr lang="en-GB" sz="2400" dirty="0">
                <a:effectLst>
                  <a:outerShdw blurRad="38100" dist="38100" dir="2700000" algn="tl">
                    <a:srgbClr val="000000">
                      <a:alpha val="43137"/>
                    </a:srgbClr>
                  </a:outerShdw>
                </a:effectLst>
                <a:latin typeface="Arial" charset="0"/>
              </a:rPr>
              <a:t>How does the person &amp; those important to them </a:t>
            </a:r>
          </a:p>
          <a:p>
            <a:pPr algn="ctr" fontAlgn="base">
              <a:spcBef>
                <a:spcPct val="0"/>
              </a:spcBef>
              <a:spcAft>
                <a:spcPct val="0"/>
              </a:spcAft>
            </a:pPr>
            <a:r>
              <a:rPr lang="en-GB" sz="2400" dirty="0">
                <a:effectLst>
                  <a:outerShdw blurRad="38100" dist="38100" dir="2700000" algn="tl">
                    <a:srgbClr val="000000">
                      <a:alpha val="43137"/>
                    </a:srgbClr>
                  </a:outerShdw>
                </a:effectLst>
                <a:latin typeface="Arial" charset="0"/>
              </a:rPr>
              <a:t>wish to be involved?</a:t>
            </a:r>
          </a:p>
        </p:txBody>
      </p:sp>
      <p:sp>
        <p:nvSpPr>
          <p:cNvPr id="11" name="TextBox 10">
            <a:extLst>
              <a:ext uri="{FF2B5EF4-FFF2-40B4-BE49-F238E27FC236}">
                <a16:creationId xmlns:a16="http://schemas.microsoft.com/office/drawing/2014/main" id="{DF76F34B-B126-4C00-86A3-5858C7675253}"/>
              </a:ext>
            </a:extLst>
          </p:cNvPr>
          <p:cNvSpPr txBox="1"/>
          <p:nvPr/>
        </p:nvSpPr>
        <p:spPr>
          <a:xfrm>
            <a:off x="7541684" y="1320954"/>
            <a:ext cx="3581962" cy="2246769"/>
          </a:xfrm>
          <a:prstGeom prst="rect">
            <a:avLst/>
          </a:prstGeom>
          <a:noFill/>
        </p:spPr>
        <p:txBody>
          <a:bodyPr wrap="square" rtlCol="0">
            <a:spAutoFit/>
          </a:bodyPr>
          <a:lstStyle/>
          <a:p>
            <a:r>
              <a:rPr lang="en-US" sz="2800" dirty="0"/>
              <a:t>How do you involve the dying person &amp; those important to them in decisions about treatment &amp; care? </a:t>
            </a:r>
            <a:endParaRPr lang="en-GB" sz="2800" dirty="0"/>
          </a:p>
        </p:txBody>
      </p:sp>
      <p:pic>
        <p:nvPicPr>
          <p:cNvPr id="12" name="Picture 11">
            <a:extLst>
              <a:ext uri="{FF2B5EF4-FFF2-40B4-BE49-F238E27FC236}">
                <a16:creationId xmlns:a16="http://schemas.microsoft.com/office/drawing/2014/main" id="{AA289D3E-5A3E-43BA-9224-4A02E91F9462}"/>
              </a:ext>
            </a:extLst>
          </p:cNvPr>
          <p:cNvPicPr>
            <a:picLocks noChangeAspect="1"/>
          </p:cNvPicPr>
          <p:nvPr/>
        </p:nvPicPr>
        <p:blipFill rotWithShape="1">
          <a:blip r:embed="rId3"/>
          <a:srcRect l="7725" t="9377" r="10342" b="15208"/>
          <a:stretch/>
        </p:blipFill>
        <p:spPr>
          <a:xfrm>
            <a:off x="7858393" y="3567723"/>
            <a:ext cx="2948543" cy="1815882"/>
          </a:xfrm>
          <a:prstGeom prst="rect">
            <a:avLst/>
          </a:prstGeom>
        </p:spPr>
      </p:pic>
      <p:pic>
        <p:nvPicPr>
          <p:cNvPr id="14" name="Picture 13">
            <a:extLst>
              <a:ext uri="{FF2B5EF4-FFF2-40B4-BE49-F238E27FC236}">
                <a16:creationId xmlns:a16="http://schemas.microsoft.com/office/drawing/2014/main" id="{800BD5DD-15E5-4CE3-90ED-83AFF9CCAF02}"/>
              </a:ext>
            </a:extLst>
          </p:cNvPr>
          <p:cNvPicPr>
            <a:picLocks noChangeAspect="1"/>
          </p:cNvPicPr>
          <p:nvPr/>
        </p:nvPicPr>
        <p:blipFill rotWithShape="1">
          <a:blip r:embed="rId4"/>
          <a:srcRect l="27277" t="14331" r="21029" b="15269"/>
          <a:stretch/>
        </p:blipFill>
        <p:spPr>
          <a:xfrm>
            <a:off x="10894709" y="5106390"/>
            <a:ext cx="1107859" cy="1508746"/>
          </a:xfrm>
          <a:prstGeom prst="rect">
            <a:avLst/>
          </a:prstGeom>
        </p:spPr>
      </p:pic>
    </p:spTree>
    <p:extLst>
      <p:ext uri="{BB962C8B-B14F-4D97-AF65-F5344CB8AC3E}">
        <p14:creationId xmlns:p14="http://schemas.microsoft.com/office/powerpoint/2010/main" val="403045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349D4F-8554-4A04-A536-11B141699850}"/>
              </a:ext>
            </a:extLst>
          </p:cNvPr>
          <p:cNvPicPr>
            <a:picLocks noChangeAspect="1"/>
          </p:cNvPicPr>
          <p:nvPr/>
        </p:nvPicPr>
        <p:blipFill>
          <a:blip r:embed="rId2"/>
          <a:stretch>
            <a:fillRect/>
          </a:stretch>
        </p:blipFill>
        <p:spPr>
          <a:xfrm>
            <a:off x="9635631" y="4224875"/>
            <a:ext cx="2143125" cy="2143125"/>
          </a:xfrm>
          <a:prstGeom prst="rect">
            <a:avLst/>
          </a:prstGeom>
        </p:spPr>
      </p:pic>
      <p:sp>
        <p:nvSpPr>
          <p:cNvPr id="2" name="Title 1">
            <a:extLst>
              <a:ext uri="{FF2B5EF4-FFF2-40B4-BE49-F238E27FC236}">
                <a16:creationId xmlns:a16="http://schemas.microsoft.com/office/drawing/2014/main" id="{77532FC4-0269-4DF5-AF27-522B1585E170}"/>
              </a:ext>
            </a:extLst>
          </p:cNvPr>
          <p:cNvSpPr>
            <a:spLocks noGrp="1"/>
          </p:cNvSpPr>
          <p:nvPr>
            <p:ph type="title"/>
          </p:nvPr>
        </p:nvSpPr>
        <p:spPr>
          <a:xfrm>
            <a:off x="521776" y="699037"/>
            <a:ext cx="10972800" cy="1143000"/>
          </a:xfrm>
        </p:spPr>
        <p:txBody>
          <a:bodyPr/>
          <a:lstStyle/>
          <a:p>
            <a:r>
              <a:rPr lang="en-US" dirty="0">
                <a:effectLst>
                  <a:outerShdw blurRad="38100" dist="38100" dir="2700000" algn="tl">
                    <a:srgbClr val="000000">
                      <a:alpha val="43137"/>
                    </a:srgbClr>
                  </a:outerShdw>
                </a:effectLst>
              </a:rPr>
              <a:t>Support</a:t>
            </a:r>
            <a:endParaRPr lang="en-GB"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4DDED8A-35EA-46E0-8AB8-B957C65253F6}"/>
              </a:ext>
            </a:extLst>
          </p:cNvPr>
          <p:cNvSpPr>
            <a:spLocks noGrp="1"/>
          </p:cNvSpPr>
          <p:nvPr>
            <p:ph idx="1"/>
          </p:nvPr>
        </p:nvSpPr>
        <p:spPr>
          <a:xfrm>
            <a:off x="521776" y="1842037"/>
            <a:ext cx="11060624" cy="5350257"/>
          </a:xfrm>
        </p:spPr>
        <p:txBody>
          <a:bodyPr/>
          <a:lstStyle/>
          <a:p>
            <a:pPr marL="0" indent="0">
              <a:buNone/>
            </a:pPr>
            <a:r>
              <a:rPr lang="en-US" dirty="0"/>
              <a:t>One idea - Matching Hearts</a:t>
            </a:r>
            <a:endParaRPr lang="en-GB" dirty="0"/>
          </a:p>
        </p:txBody>
      </p:sp>
      <p:pic>
        <p:nvPicPr>
          <p:cNvPr id="4" name="Content Placeholder 3">
            <a:extLst>
              <a:ext uri="{FF2B5EF4-FFF2-40B4-BE49-F238E27FC236}">
                <a16:creationId xmlns:a16="http://schemas.microsoft.com/office/drawing/2014/main" id="{3BC69C26-DAF0-4E55-A6CF-04ADE109072E}"/>
              </a:ext>
            </a:extLst>
          </p:cNvPr>
          <p:cNvPicPr>
            <a:picLocks noChangeAspect="1"/>
          </p:cNvPicPr>
          <p:nvPr/>
        </p:nvPicPr>
        <p:blipFill>
          <a:blip r:embed="rId3"/>
          <a:stretch>
            <a:fillRect/>
          </a:stretch>
        </p:blipFill>
        <p:spPr>
          <a:xfrm>
            <a:off x="838200" y="2501930"/>
            <a:ext cx="7087751" cy="2865520"/>
          </a:xfrm>
          <a:prstGeom prst="rect">
            <a:avLst/>
          </a:prstGeom>
        </p:spPr>
      </p:pic>
      <p:sp>
        <p:nvSpPr>
          <p:cNvPr id="5" name="Rectangle 4">
            <a:extLst>
              <a:ext uri="{FF2B5EF4-FFF2-40B4-BE49-F238E27FC236}">
                <a16:creationId xmlns:a16="http://schemas.microsoft.com/office/drawing/2014/main" id="{0F4F09D4-13C0-4F1D-83E6-E0EDC87BBC47}"/>
              </a:ext>
            </a:extLst>
          </p:cNvPr>
          <p:cNvSpPr/>
          <p:nvPr/>
        </p:nvSpPr>
        <p:spPr>
          <a:xfrm>
            <a:off x="838200" y="5761464"/>
            <a:ext cx="7700682" cy="830997"/>
          </a:xfrm>
          <a:prstGeom prst="rect">
            <a:avLst/>
          </a:prstGeom>
        </p:spPr>
        <p:txBody>
          <a:bodyPr wrap="square">
            <a:spAutoFit/>
          </a:bodyPr>
          <a:lstStyle/>
          <a:p>
            <a:r>
              <a:rPr lang="en-GB" sz="2400" dirty="0">
                <a:hlinkClick r:id="rId4"/>
              </a:rPr>
              <a:t>https://www.pilgrimshospices.org/news/pilgrims-care-team-hope-to-capture-matching-hearts-for-hospice-patients/</a:t>
            </a:r>
            <a:endParaRPr lang="en-GB" sz="2400" dirty="0"/>
          </a:p>
        </p:txBody>
      </p:sp>
      <p:sp>
        <p:nvSpPr>
          <p:cNvPr id="6" name="TextBox 5">
            <a:extLst>
              <a:ext uri="{FF2B5EF4-FFF2-40B4-BE49-F238E27FC236}">
                <a16:creationId xmlns:a16="http://schemas.microsoft.com/office/drawing/2014/main" id="{FF60B20B-592D-4B89-8127-804D11FE5A8B}"/>
              </a:ext>
            </a:extLst>
          </p:cNvPr>
          <p:cNvSpPr txBox="1"/>
          <p:nvPr/>
        </p:nvSpPr>
        <p:spPr>
          <a:xfrm>
            <a:off x="8775864" y="1947411"/>
            <a:ext cx="2790702" cy="2677656"/>
          </a:xfrm>
          <a:prstGeom prst="rect">
            <a:avLst/>
          </a:prstGeom>
          <a:noFill/>
        </p:spPr>
        <p:txBody>
          <a:bodyPr wrap="square" rtlCol="0">
            <a:spAutoFit/>
          </a:bodyPr>
          <a:lstStyle/>
          <a:p>
            <a:r>
              <a:rPr lang="en-US" sz="2800" dirty="0"/>
              <a:t>How are you supporting needs of the family?</a:t>
            </a:r>
          </a:p>
          <a:p>
            <a:r>
              <a:rPr lang="en-US" sz="2800" dirty="0"/>
              <a:t>What changes have you had to make?</a:t>
            </a:r>
            <a:endParaRPr lang="en-GB" sz="2800" dirty="0"/>
          </a:p>
        </p:txBody>
      </p:sp>
    </p:spTree>
    <p:extLst>
      <p:ext uri="{BB962C8B-B14F-4D97-AF65-F5344CB8AC3E}">
        <p14:creationId xmlns:p14="http://schemas.microsoft.com/office/powerpoint/2010/main" val="363229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32C113-D57C-40EA-B96C-496D5B450000}"/>
              </a:ext>
            </a:extLst>
          </p:cNvPr>
          <p:cNvPicPr>
            <a:picLocks noChangeAspect="1"/>
          </p:cNvPicPr>
          <p:nvPr/>
        </p:nvPicPr>
        <p:blipFill>
          <a:blip r:embed="rId3"/>
          <a:stretch>
            <a:fillRect/>
          </a:stretch>
        </p:blipFill>
        <p:spPr>
          <a:xfrm>
            <a:off x="6590805" y="1257026"/>
            <a:ext cx="3668822" cy="3785460"/>
          </a:xfrm>
          <a:prstGeom prst="rect">
            <a:avLst/>
          </a:prstGeom>
        </p:spPr>
      </p:pic>
      <p:sp>
        <p:nvSpPr>
          <p:cNvPr id="2" name="Title 1">
            <a:extLst>
              <a:ext uri="{FF2B5EF4-FFF2-40B4-BE49-F238E27FC236}">
                <a16:creationId xmlns:a16="http://schemas.microsoft.com/office/drawing/2014/main" id="{4B4CD932-DE5B-4643-912E-B1C50212CAD2}"/>
              </a:ext>
            </a:extLst>
          </p:cNvPr>
          <p:cNvSpPr>
            <a:spLocks noGrp="1"/>
          </p:cNvSpPr>
          <p:nvPr>
            <p:ph type="title"/>
          </p:nvPr>
        </p:nvSpPr>
        <p:spPr>
          <a:xfrm>
            <a:off x="213166" y="260953"/>
            <a:ext cx="10992715" cy="1325563"/>
          </a:xfrm>
        </p:spPr>
        <p:txBody>
          <a:bodyPr>
            <a:normAutofit/>
          </a:bodyPr>
          <a:lstStyle/>
          <a:p>
            <a:r>
              <a:rPr lang="en-GB" sz="4000" dirty="0">
                <a:effectLst>
                  <a:outerShdw blurRad="38100" dist="38100" dir="2700000" algn="tl">
                    <a:srgbClr val="000000">
                      <a:alpha val="43137"/>
                    </a:srgbClr>
                  </a:outerShdw>
                </a:effectLst>
              </a:rPr>
              <a:t>Principles of good symptom (comfort) management</a:t>
            </a:r>
          </a:p>
        </p:txBody>
      </p:sp>
      <p:sp>
        <p:nvSpPr>
          <p:cNvPr id="3" name="Content Placeholder 2">
            <a:extLst>
              <a:ext uri="{FF2B5EF4-FFF2-40B4-BE49-F238E27FC236}">
                <a16:creationId xmlns:a16="http://schemas.microsoft.com/office/drawing/2014/main" id="{2A3030A2-BA57-4850-80FD-B47A4D4A5C2B}"/>
              </a:ext>
            </a:extLst>
          </p:cNvPr>
          <p:cNvSpPr>
            <a:spLocks noGrp="1"/>
          </p:cNvSpPr>
          <p:nvPr>
            <p:ph idx="1"/>
          </p:nvPr>
        </p:nvSpPr>
        <p:spPr>
          <a:xfrm>
            <a:off x="1064815" y="1841750"/>
            <a:ext cx="4104189" cy="2470604"/>
          </a:xfrm>
        </p:spPr>
        <p:txBody>
          <a:bodyPr>
            <a:normAutofit fontScale="92500"/>
          </a:bodyPr>
          <a:lstStyle/>
          <a:p>
            <a:pPr marL="0" indent="0">
              <a:buNone/>
            </a:pPr>
            <a:r>
              <a:rPr lang="en-US" dirty="0"/>
              <a:t>Think of a patient you have recently cared for and try and capture some of the key points that helped maintain comfort when they were dying</a:t>
            </a:r>
          </a:p>
          <a:p>
            <a:pPr marL="0" indent="0">
              <a:buNone/>
            </a:pPr>
            <a:endParaRPr lang="en-GB" dirty="0"/>
          </a:p>
        </p:txBody>
      </p:sp>
      <p:pic>
        <p:nvPicPr>
          <p:cNvPr id="7" name="Picture 6">
            <a:extLst>
              <a:ext uri="{FF2B5EF4-FFF2-40B4-BE49-F238E27FC236}">
                <a16:creationId xmlns:a16="http://schemas.microsoft.com/office/drawing/2014/main" id="{8F63A30A-6994-4F65-B613-5139817CD7B7}"/>
              </a:ext>
            </a:extLst>
          </p:cNvPr>
          <p:cNvPicPr>
            <a:picLocks noChangeAspect="1"/>
          </p:cNvPicPr>
          <p:nvPr/>
        </p:nvPicPr>
        <p:blipFill>
          <a:blip r:embed="rId4"/>
          <a:stretch>
            <a:fillRect/>
          </a:stretch>
        </p:blipFill>
        <p:spPr>
          <a:xfrm>
            <a:off x="1542302" y="4557627"/>
            <a:ext cx="1859683" cy="1848479"/>
          </a:xfrm>
          <a:prstGeom prst="rect">
            <a:avLst/>
          </a:prstGeom>
        </p:spPr>
      </p:pic>
      <p:pic>
        <p:nvPicPr>
          <p:cNvPr id="8" name="Picture 7">
            <a:extLst>
              <a:ext uri="{FF2B5EF4-FFF2-40B4-BE49-F238E27FC236}">
                <a16:creationId xmlns:a16="http://schemas.microsoft.com/office/drawing/2014/main" id="{832C4707-3B78-4CE7-B8EA-CE63D18B07B2}"/>
              </a:ext>
            </a:extLst>
          </p:cNvPr>
          <p:cNvPicPr>
            <a:picLocks noChangeAspect="1"/>
          </p:cNvPicPr>
          <p:nvPr/>
        </p:nvPicPr>
        <p:blipFill>
          <a:blip r:embed="rId5"/>
          <a:stretch>
            <a:fillRect/>
          </a:stretch>
        </p:blipFill>
        <p:spPr>
          <a:xfrm>
            <a:off x="4881086" y="5158266"/>
            <a:ext cx="6815919" cy="1438781"/>
          </a:xfrm>
          <a:prstGeom prst="rect">
            <a:avLst/>
          </a:prstGeom>
        </p:spPr>
      </p:pic>
    </p:spTree>
    <p:extLst>
      <p:ext uri="{BB962C8B-B14F-4D97-AF65-F5344CB8AC3E}">
        <p14:creationId xmlns:p14="http://schemas.microsoft.com/office/powerpoint/2010/main" val="2454640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F4F973-ACDF-4798-8873-41B24C6D4FC0}"/>
              </a:ext>
            </a:extLst>
          </p:cNvPr>
          <p:cNvSpPr>
            <a:spLocks noGrp="1"/>
          </p:cNvSpPr>
          <p:nvPr>
            <p:ph type="title"/>
          </p:nvPr>
        </p:nvSpPr>
        <p:spPr>
          <a:xfrm>
            <a:off x="223778" y="156519"/>
            <a:ext cx="10515600" cy="1325563"/>
          </a:xfrm>
        </p:spPr>
        <p:txBody>
          <a:bodyPr>
            <a:normAutofit/>
          </a:bodyPr>
          <a:lstStyle/>
          <a:p>
            <a:r>
              <a:rPr lang="en-US" sz="4000" dirty="0">
                <a:effectLst>
                  <a:outerShdw blurRad="38100" dist="38100" dir="2700000" algn="tl">
                    <a:srgbClr val="000000">
                      <a:alpha val="43137"/>
                    </a:srgbClr>
                  </a:outerShdw>
                </a:effectLst>
              </a:rPr>
              <a:t>Care of the dying person</a:t>
            </a:r>
            <a:endParaRPr lang="en-GB" sz="4000" dirty="0">
              <a:effectLst>
                <a:outerShdw blurRad="38100" dist="38100" dir="2700000" algn="tl">
                  <a:srgbClr val="000000">
                    <a:alpha val="43137"/>
                  </a:srgbClr>
                </a:outerShdw>
              </a:effectLst>
            </a:endParaRPr>
          </a:p>
        </p:txBody>
      </p:sp>
      <p:sp>
        <p:nvSpPr>
          <p:cNvPr id="5" name="Content Placeholder 4">
            <a:extLst>
              <a:ext uri="{FF2B5EF4-FFF2-40B4-BE49-F238E27FC236}">
                <a16:creationId xmlns:a16="http://schemas.microsoft.com/office/drawing/2014/main" id="{C7268C09-89B7-4613-A55B-A2DD73873034}"/>
              </a:ext>
            </a:extLst>
          </p:cNvPr>
          <p:cNvSpPr>
            <a:spLocks noGrp="1"/>
          </p:cNvSpPr>
          <p:nvPr>
            <p:ph idx="1"/>
          </p:nvPr>
        </p:nvSpPr>
        <p:spPr>
          <a:xfrm>
            <a:off x="223778" y="1336265"/>
            <a:ext cx="11546712" cy="5365216"/>
          </a:xfrm>
        </p:spPr>
        <p:txBody>
          <a:bodyPr>
            <a:normAutofit/>
          </a:bodyPr>
          <a:lstStyle/>
          <a:p>
            <a:pPr marL="457200" indent="-457200">
              <a:lnSpc>
                <a:spcPct val="120000"/>
              </a:lnSpc>
              <a:buFont typeface="Arial" panose="020B0604020202020204" pitchFamily="34" charset="0"/>
              <a:buChar char="•"/>
            </a:pPr>
            <a:r>
              <a:rPr lang="en-GB" dirty="0"/>
              <a:t>Person centred approach</a:t>
            </a:r>
          </a:p>
          <a:p>
            <a:pPr marL="457200" indent="-457200">
              <a:lnSpc>
                <a:spcPct val="120000"/>
              </a:lnSpc>
              <a:buFont typeface="Arial" panose="020B0604020202020204" pitchFamily="34" charset="0"/>
              <a:buChar char="•"/>
            </a:pPr>
            <a:r>
              <a:rPr lang="en-US" dirty="0"/>
              <a:t>Consider patient wishes</a:t>
            </a:r>
          </a:p>
          <a:p>
            <a:pPr marL="457200" indent="-457200">
              <a:lnSpc>
                <a:spcPct val="120000"/>
              </a:lnSpc>
              <a:buFont typeface="Arial" panose="020B0604020202020204" pitchFamily="34" charset="0"/>
              <a:buChar char="•"/>
            </a:pPr>
            <a:r>
              <a:rPr lang="en-US" dirty="0"/>
              <a:t>Symptom control (relief of pain &amp; other discomforts)</a:t>
            </a:r>
          </a:p>
          <a:p>
            <a:pPr marL="457200" indent="-457200">
              <a:lnSpc>
                <a:spcPct val="120000"/>
              </a:lnSpc>
              <a:buFont typeface="Arial" panose="020B0604020202020204" pitchFamily="34" charset="0"/>
              <a:buChar char="•"/>
            </a:pPr>
            <a:r>
              <a:rPr lang="en-US" dirty="0"/>
              <a:t>Always use a holistic approach &amp; consider physical, emotional, psychological, social, spiritual, cultural &amp; religious needs</a:t>
            </a:r>
          </a:p>
          <a:p>
            <a:pPr marL="457200" indent="-457200">
              <a:lnSpc>
                <a:spcPct val="120000"/>
              </a:lnSpc>
              <a:buFont typeface="Arial" panose="020B0604020202020204" pitchFamily="34" charset="0"/>
              <a:buChar char="•"/>
            </a:pPr>
            <a:r>
              <a:rPr lang="en-US" dirty="0"/>
              <a:t>Support the person to eat &amp; drink as long as they wish to do so</a:t>
            </a:r>
          </a:p>
          <a:p>
            <a:pPr marL="457200" indent="-457200">
              <a:lnSpc>
                <a:spcPct val="120000"/>
              </a:lnSpc>
              <a:buFont typeface="Arial" panose="020B0604020202020204" pitchFamily="34" charset="0"/>
              <a:buChar char="•"/>
            </a:pPr>
            <a:r>
              <a:rPr lang="en-US" dirty="0"/>
              <a:t>Team communication </a:t>
            </a:r>
            <a:r>
              <a:rPr lang="en-US" dirty="0">
                <a:solidFill>
                  <a:srgbClr val="0070C0"/>
                </a:solidFill>
                <a:effectLst>
                  <a:outerShdw blurRad="38100" dist="38100" dir="2700000" algn="tl">
                    <a:srgbClr val="000000">
                      <a:alpha val="43137"/>
                    </a:srgbClr>
                  </a:outerShdw>
                </a:effectLst>
              </a:rPr>
              <a:t>and ask for help / advice if needed </a:t>
            </a:r>
            <a:r>
              <a:rPr lang="en-US" dirty="0"/>
              <a:t>(may need to talk with GP, community nurse. Hospice etc.)</a:t>
            </a:r>
            <a:endParaRPr lang="en-GB" dirty="0"/>
          </a:p>
          <a:p>
            <a:pPr marL="457200" indent="-457200">
              <a:buFont typeface="Arial" panose="020B0604020202020204" pitchFamily="34" charset="0"/>
              <a:buChar char="•"/>
            </a:pPr>
            <a:r>
              <a:rPr lang="en-GB" dirty="0"/>
              <a:t>Tell patient &amp; family what is happening in straightforward language </a:t>
            </a:r>
          </a:p>
          <a:p>
            <a:pPr marL="0" indent="0">
              <a:buNone/>
            </a:pPr>
            <a:endParaRPr lang="en-GB" dirty="0"/>
          </a:p>
        </p:txBody>
      </p:sp>
      <p:sp>
        <p:nvSpPr>
          <p:cNvPr id="6" name="Rectangle: Rounded Corners 5">
            <a:extLst>
              <a:ext uri="{FF2B5EF4-FFF2-40B4-BE49-F238E27FC236}">
                <a16:creationId xmlns:a16="http://schemas.microsoft.com/office/drawing/2014/main" id="{0EC27ADB-0B41-4550-8947-7142A15E4933}"/>
              </a:ext>
            </a:extLst>
          </p:cNvPr>
          <p:cNvSpPr/>
          <p:nvPr/>
        </p:nvSpPr>
        <p:spPr>
          <a:xfrm>
            <a:off x="9066509" y="156519"/>
            <a:ext cx="2901714" cy="258668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Remember  good communication skills are essential</a:t>
            </a:r>
          </a:p>
        </p:txBody>
      </p:sp>
    </p:spTree>
    <p:extLst>
      <p:ext uri="{BB962C8B-B14F-4D97-AF65-F5344CB8AC3E}">
        <p14:creationId xmlns:p14="http://schemas.microsoft.com/office/powerpoint/2010/main" val="974968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4D71D3-4B77-4E9D-8C49-06EEE40008F2}"/>
              </a:ext>
            </a:extLst>
          </p:cNvPr>
          <p:cNvSpPr>
            <a:spLocks noGrp="1"/>
          </p:cNvSpPr>
          <p:nvPr>
            <p:ph type="title"/>
          </p:nvPr>
        </p:nvSpPr>
        <p:spPr>
          <a:xfrm>
            <a:off x="294190" y="419087"/>
            <a:ext cx="10515600" cy="1325563"/>
          </a:xfrm>
        </p:spPr>
        <p:txBody>
          <a:bodyPr>
            <a:normAutofit/>
          </a:bodyPr>
          <a:lstStyle/>
          <a:p>
            <a:r>
              <a:rPr lang="en-US" sz="4000" dirty="0">
                <a:effectLst>
                  <a:outerShdw blurRad="38100" dist="38100" dir="2700000" algn="tl">
                    <a:srgbClr val="000000">
                      <a:alpha val="43137"/>
                    </a:srgbClr>
                  </a:outerShdw>
                </a:effectLst>
              </a:rPr>
              <a:t>Pain management</a:t>
            </a:r>
            <a:endParaRPr lang="en-GB" sz="4000" dirty="0">
              <a:effectLst>
                <a:outerShdw blurRad="38100" dist="38100" dir="2700000" algn="tl">
                  <a:srgbClr val="000000">
                    <a:alpha val="43137"/>
                  </a:srgbClr>
                </a:outerShdw>
              </a:effectLst>
            </a:endParaRPr>
          </a:p>
        </p:txBody>
      </p:sp>
      <p:sp>
        <p:nvSpPr>
          <p:cNvPr id="5" name="Content Placeholder 4">
            <a:extLst>
              <a:ext uri="{FF2B5EF4-FFF2-40B4-BE49-F238E27FC236}">
                <a16:creationId xmlns:a16="http://schemas.microsoft.com/office/drawing/2014/main" id="{EFFEDE73-9A22-4F9F-A730-9D9938065A86}"/>
              </a:ext>
            </a:extLst>
          </p:cNvPr>
          <p:cNvSpPr>
            <a:spLocks noGrp="1"/>
          </p:cNvSpPr>
          <p:nvPr>
            <p:ph idx="1"/>
          </p:nvPr>
        </p:nvSpPr>
        <p:spPr>
          <a:xfrm>
            <a:off x="493575" y="1657735"/>
            <a:ext cx="8092286" cy="4351338"/>
          </a:xfrm>
        </p:spPr>
        <p:txBody>
          <a:bodyPr>
            <a:normAutofit fontScale="92500" lnSpcReduction="10000"/>
          </a:bodyPr>
          <a:lstStyle/>
          <a:p>
            <a:pPr marL="0" indent="0">
              <a:buNone/>
            </a:pPr>
            <a:r>
              <a:rPr lang="en-US" dirty="0"/>
              <a:t>What comfort measures can you do to help relieve pain in someone who is dying?</a:t>
            </a:r>
          </a:p>
          <a:p>
            <a:pPr marL="0" indent="0">
              <a:buNone/>
            </a:pPr>
            <a:endParaRPr lang="en-US" dirty="0"/>
          </a:p>
          <a:p>
            <a:pPr marL="0" indent="0">
              <a:buNone/>
            </a:pPr>
            <a:r>
              <a:rPr lang="en-US" dirty="0"/>
              <a:t>Think of a patient you are caring for who has pain.</a:t>
            </a:r>
          </a:p>
          <a:p>
            <a:pPr marL="0" indent="0">
              <a:buNone/>
            </a:pPr>
            <a:r>
              <a:rPr lang="en-US" dirty="0"/>
              <a:t>How are you assessing the pain?</a:t>
            </a:r>
          </a:p>
          <a:p>
            <a:pPr marL="0" indent="0">
              <a:buNone/>
            </a:pPr>
            <a:r>
              <a:rPr lang="en-US" dirty="0"/>
              <a:t>How are you managing the pain?</a:t>
            </a:r>
          </a:p>
          <a:p>
            <a:pPr marL="0" indent="0">
              <a:buNone/>
            </a:pPr>
            <a:r>
              <a:rPr lang="en-US" dirty="0"/>
              <a:t>What non drug options are working?</a:t>
            </a:r>
          </a:p>
          <a:p>
            <a:pPr marL="0" indent="0">
              <a:buNone/>
            </a:pPr>
            <a:r>
              <a:rPr lang="en-US" dirty="0"/>
              <a:t>How are you measuring the effect of your interventions?</a:t>
            </a:r>
          </a:p>
          <a:p>
            <a:pPr marL="0" indent="0">
              <a:buNone/>
            </a:pPr>
            <a:r>
              <a:rPr lang="en-US" dirty="0"/>
              <a:t>How often are you reviewing?</a:t>
            </a:r>
          </a:p>
          <a:p>
            <a:pPr marL="0" indent="0">
              <a:buNone/>
            </a:pPr>
            <a:endParaRPr lang="en-US" dirty="0"/>
          </a:p>
        </p:txBody>
      </p:sp>
      <p:pic>
        <p:nvPicPr>
          <p:cNvPr id="7" name="Picture 6">
            <a:extLst>
              <a:ext uri="{FF2B5EF4-FFF2-40B4-BE49-F238E27FC236}">
                <a16:creationId xmlns:a16="http://schemas.microsoft.com/office/drawing/2014/main" id="{097DA244-03A6-4BB0-8977-216E4D53E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4806" y="3190083"/>
            <a:ext cx="2848603" cy="2381432"/>
          </a:xfrm>
          <a:prstGeom prst="rect">
            <a:avLst/>
          </a:prstGeom>
          <a:ln w="57150">
            <a:solidFill>
              <a:srgbClr val="FF0000"/>
            </a:solidFill>
          </a:ln>
        </p:spPr>
      </p:pic>
    </p:spTree>
    <p:extLst>
      <p:ext uri="{BB962C8B-B14F-4D97-AF65-F5344CB8AC3E}">
        <p14:creationId xmlns:p14="http://schemas.microsoft.com/office/powerpoint/2010/main" val="2275389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A8172E-6511-49E4-B0A9-5C23F2FED9DA}"/>
              </a:ext>
            </a:extLst>
          </p:cNvPr>
          <p:cNvPicPr>
            <a:picLocks noChangeAspect="1"/>
          </p:cNvPicPr>
          <p:nvPr/>
        </p:nvPicPr>
        <p:blipFill>
          <a:blip r:embed="rId2"/>
          <a:stretch>
            <a:fillRect/>
          </a:stretch>
        </p:blipFill>
        <p:spPr>
          <a:xfrm>
            <a:off x="10970528" y="1174258"/>
            <a:ext cx="946885" cy="638471"/>
          </a:xfrm>
          <a:prstGeom prst="rect">
            <a:avLst/>
          </a:prstGeom>
        </p:spPr>
      </p:pic>
      <p:sp>
        <p:nvSpPr>
          <p:cNvPr id="2" name="Title 1">
            <a:extLst>
              <a:ext uri="{FF2B5EF4-FFF2-40B4-BE49-F238E27FC236}">
                <a16:creationId xmlns:a16="http://schemas.microsoft.com/office/drawing/2014/main" id="{76BC547C-AB8C-4332-8279-E38CC13115A6}"/>
              </a:ext>
            </a:extLst>
          </p:cNvPr>
          <p:cNvSpPr>
            <a:spLocks noGrp="1"/>
          </p:cNvSpPr>
          <p:nvPr>
            <p:ph type="title"/>
          </p:nvPr>
        </p:nvSpPr>
        <p:spPr>
          <a:xfrm>
            <a:off x="213814" y="167931"/>
            <a:ext cx="9595204" cy="1325563"/>
          </a:xfrm>
        </p:spPr>
        <p:txBody>
          <a:bodyPr>
            <a:normAutofit/>
          </a:bodyPr>
          <a:lstStyle/>
          <a:p>
            <a:r>
              <a:rPr lang="en-US" sz="4000" dirty="0">
                <a:effectLst>
                  <a:outerShdw blurRad="38100" dist="38100" dir="2700000" algn="tl">
                    <a:srgbClr val="000000">
                      <a:alpha val="43137"/>
                    </a:srgbClr>
                  </a:outerShdw>
                </a:effectLst>
              </a:rPr>
              <a:t>Comfort measures for pain</a:t>
            </a:r>
            <a:endParaRPr lang="en-GB" sz="40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BB57C95-4470-4E0F-AA2A-058C84234827}"/>
              </a:ext>
            </a:extLst>
          </p:cNvPr>
          <p:cNvSpPr>
            <a:spLocks noGrp="1"/>
          </p:cNvSpPr>
          <p:nvPr>
            <p:ph idx="1"/>
          </p:nvPr>
        </p:nvSpPr>
        <p:spPr>
          <a:xfrm>
            <a:off x="213814" y="1138246"/>
            <a:ext cx="11230157" cy="5549153"/>
          </a:xfrm>
        </p:spPr>
        <p:txBody>
          <a:bodyPr>
            <a:normAutofit fontScale="85000" lnSpcReduction="10000"/>
          </a:bodyPr>
          <a:lstStyle/>
          <a:p>
            <a:pPr marL="457200" indent="-457200">
              <a:buFont typeface="Arial" panose="020B0604020202020204" pitchFamily="34" charset="0"/>
              <a:buChar char="•"/>
            </a:pPr>
            <a:r>
              <a:rPr lang="en-US" sz="3100" dirty="0"/>
              <a:t>Remember pain is what the person says it is (we cannot feel it)</a:t>
            </a:r>
          </a:p>
          <a:p>
            <a:pPr marL="457200" indent="-457200">
              <a:buFont typeface="Arial" panose="020B0604020202020204" pitchFamily="34" charset="0"/>
              <a:buChar char="•"/>
            </a:pPr>
            <a:r>
              <a:rPr lang="en-US" sz="3100" dirty="0"/>
              <a:t>Good assessment is needed. Use an assessment tool (pain chart)</a:t>
            </a:r>
          </a:p>
          <a:p>
            <a:pPr marL="457200" indent="-457200">
              <a:buFont typeface="Arial" panose="020B0604020202020204" pitchFamily="34" charset="0"/>
              <a:buChar char="•"/>
            </a:pPr>
            <a:r>
              <a:rPr lang="en-US" sz="3100" dirty="0"/>
              <a:t>Remember holistic approach. Pain is not just physical. Explore their concerns</a:t>
            </a:r>
          </a:p>
          <a:p>
            <a:pPr marL="457200" indent="-457200">
              <a:buFont typeface="Arial" panose="020B0604020202020204" pitchFamily="34" charset="0"/>
              <a:buChar char="•"/>
            </a:pPr>
            <a:r>
              <a:rPr lang="en-US" sz="3100" dirty="0"/>
              <a:t>Try non-drug options that help (relaxation, music, warmth etc.)</a:t>
            </a:r>
          </a:p>
          <a:p>
            <a:pPr marL="457200" indent="-457200">
              <a:buFont typeface="Arial" panose="020B0604020202020204" pitchFamily="34" charset="0"/>
              <a:buChar char="•"/>
            </a:pPr>
            <a:r>
              <a:rPr lang="en-US" sz="3100" dirty="0"/>
              <a:t>Pain relief (analgesia) needs to be given regularly &amp; on time</a:t>
            </a:r>
          </a:p>
          <a:p>
            <a:pPr marL="457200" indent="-457200">
              <a:lnSpc>
                <a:spcPct val="120000"/>
              </a:lnSpc>
              <a:buFont typeface="Arial" panose="020B0604020202020204" pitchFamily="34" charset="0"/>
              <a:buChar char="•"/>
            </a:pPr>
            <a:r>
              <a:rPr lang="en-US" sz="3100" dirty="0"/>
              <a:t>Make sure sufficient medication prescribed for any breakthrough pain. As regular dose goes up, the as required (prn) needs to go up too</a:t>
            </a:r>
          </a:p>
          <a:p>
            <a:pPr marL="457200" indent="-457200">
              <a:buFont typeface="Arial" panose="020B0604020202020204" pitchFamily="34" charset="0"/>
              <a:buChar char="•"/>
            </a:pPr>
            <a:r>
              <a:rPr lang="en-US" sz="3100" dirty="0"/>
              <a:t>Beware of constipation</a:t>
            </a:r>
          </a:p>
          <a:p>
            <a:pPr marL="457200" indent="-457200">
              <a:buFont typeface="Arial" panose="020B0604020202020204" pitchFamily="34" charset="0"/>
              <a:buChar char="•"/>
            </a:pPr>
            <a:r>
              <a:rPr lang="en-US" sz="3100" dirty="0"/>
              <a:t>Simple explanation to patient &amp; family</a:t>
            </a:r>
          </a:p>
          <a:p>
            <a:pPr marL="457200" indent="-457200">
              <a:buFont typeface="Arial" panose="020B0604020202020204" pitchFamily="34" charset="0"/>
              <a:buChar char="•"/>
            </a:pPr>
            <a:r>
              <a:rPr lang="en-US" sz="3100" dirty="0"/>
              <a:t>Seek advice if needed (local hospice team)</a:t>
            </a:r>
          </a:p>
          <a:p>
            <a:pPr marL="457200" indent="-457200">
              <a:buFont typeface="Arial" panose="020B0604020202020204" pitchFamily="34" charset="0"/>
              <a:buChar char="•"/>
            </a:pPr>
            <a:r>
              <a:rPr lang="en-US" sz="3100" dirty="0"/>
              <a:t>Review – review - review</a:t>
            </a:r>
          </a:p>
          <a:p>
            <a:endParaRPr lang="en-US" dirty="0"/>
          </a:p>
          <a:p>
            <a:endParaRPr lang="en-US" dirty="0"/>
          </a:p>
          <a:p>
            <a:endParaRPr lang="en-US" dirty="0"/>
          </a:p>
          <a:p>
            <a:endParaRPr lang="en-GB" dirty="0"/>
          </a:p>
        </p:txBody>
      </p:sp>
      <p:pic>
        <p:nvPicPr>
          <p:cNvPr id="5" name="Picture 4">
            <a:extLst>
              <a:ext uri="{FF2B5EF4-FFF2-40B4-BE49-F238E27FC236}">
                <a16:creationId xmlns:a16="http://schemas.microsoft.com/office/drawing/2014/main" id="{0E7EB3D9-3A76-4AA4-AF24-24A58F12EA56}"/>
              </a:ext>
            </a:extLst>
          </p:cNvPr>
          <p:cNvPicPr>
            <a:picLocks noChangeAspect="1"/>
          </p:cNvPicPr>
          <p:nvPr/>
        </p:nvPicPr>
        <p:blipFill>
          <a:blip r:embed="rId3"/>
          <a:stretch>
            <a:fillRect/>
          </a:stretch>
        </p:blipFill>
        <p:spPr>
          <a:xfrm>
            <a:off x="9004515" y="4705353"/>
            <a:ext cx="2630338" cy="1889713"/>
          </a:xfrm>
          <a:prstGeom prst="rect">
            <a:avLst/>
          </a:prstGeom>
        </p:spPr>
      </p:pic>
      <p:sp>
        <p:nvSpPr>
          <p:cNvPr id="6" name="TextBox 5">
            <a:extLst>
              <a:ext uri="{FF2B5EF4-FFF2-40B4-BE49-F238E27FC236}">
                <a16:creationId xmlns:a16="http://schemas.microsoft.com/office/drawing/2014/main" id="{9F744409-193F-4BAD-AE13-5B8B38CC2B42}"/>
              </a:ext>
            </a:extLst>
          </p:cNvPr>
          <p:cNvSpPr txBox="1"/>
          <p:nvPr/>
        </p:nvSpPr>
        <p:spPr>
          <a:xfrm>
            <a:off x="7911884" y="5671737"/>
            <a:ext cx="2185261" cy="707886"/>
          </a:xfrm>
          <a:prstGeom prst="rect">
            <a:avLst/>
          </a:prstGeom>
          <a:noFill/>
        </p:spPr>
        <p:txBody>
          <a:bodyPr wrap="square" rtlCol="0">
            <a:spAutoFit/>
          </a:bodyPr>
          <a:lstStyle/>
          <a:p>
            <a:r>
              <a:rPr lang="en-US" sz="2000" dirty="0"/>
              <a:t>Just in case medication ready</a:t>
            </a:r>
            <a:endParaRPr lang="en-GB" sz="2000" dirty="0"/>
          </a:p>
        </p:txBody>
      </p:sp>
    </p:spTree>
    <p:extLst>
      <p:ext uri="{BB962C8B-B14F-4D97-AF65-F5344CB8AC3E}">
        <p14:creationId xmlns:p14="http://schemas.microsoft.com/office/powerpoint/2010/main" val="3965890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2F30-8938-4A12-BA0D-F53A953CEDF0}"/>
              </a:ext>
            </a:extLst>
          </p:cNvPr>
          <p:cNvSpPr>
            <a:spLocks noGrp="1"/>
          </p:cNvSpPr>
          <p:nvPr>
            <p:ph type="title"/>
          </p:nvPr>
        </p:nvSpPr>
        <p:spPr>
          <a:xfrm>
            <a:off x="336176" y="829581"/>
            <a:ext cx="10515600" cy="1325563"/>
          </a:xfrm>
        </p:spPr>
        <p:txBody>
          <a:bodyPr>
            <a:normAutofit/>
          </a:bodyPr>
          <a:lstStyle/>
          <a:p>
            <a:r>
              <a:rPr lang="en-GB" sz="4000" dirty="0">
                <a:effectLst>
                  <a:outerShdw blurRad="38100" dist="38100" dir="2700000" algn="tl">
                    <a:srgbClr val="000000">
                      <a:alpha val="43137"/>
                    </a:srgbClr>
                  </a:outerShdw>
                </a:effectLst>
              </a:rPr>
              <a:t>Comfort measures for nausea &amp; vomiting</a:t>
            </a:r>
          </a:p>
        </p:txBody>
      </p:sp>
      <p:sp>
        <p:nvSpPr>
          <p:cNvPr id="3" name="Content Placeholder 2">
            <a:extLst>
              <a:ext uri="{FF2B5EF4-FFF2-40B4-BE49-F238E27FC236}">
                <a16:creationId xmlns:a16="http://schemas.microsoft.com/office/drawing/2014/main" id="{C43682CC-DA21-4B0D-924A-595EC2B51538}"/>
              </a:ext>
            </a:extLst>
          </p:cNvPr>
          <p:cNvSpPr>
            <a:spLocks noGrp="1"/>
          </p:cNvSpPr>
          <p:nvPr>
            <p:ph idx="1"/>
          </p:nvPr>
        </p:nvSpPr>
        <p:spPr>
          <a:xfrm>
            <a:off x="336176" y="2164783"/>
            <a:ext cx="10515600" cy="4351338"/>
          </a:xfrm>
        </p:spPr>
        <p:txBody>
          <a:bodyPr>
            <a:normAutofit lnSpcReduction="10000"/>
          </a:bodyPr>
          <a:lstStyle/>
          <a:p>
            <a:pPr marL="0" indent="0">
              <a:buNone/>
            </a:pPr>
            <a:r>
              <a:rPr lang="en-US" dirty="0"/>
              <a:t>Think of a patient you have who is currently</a:t>
            </a:r>
          </a:p>
          <a:p>
            <a:pPr marL="0" indent="0">
              <a:buNone/>
            </a:pPr>
            <a:r>
              <a:rPr lang="en-US" dirty="0"/>
              <a:t>experiencing nausea or vomiting (or when you last cared</a:t>
            </a:r>
          </a:p>
          <a:p>
            <a:pPr marL="0" indent="0">
              <a:buNone/>
            </a:pPr>
            <a:r>
              <a:rPr lang="en-US" dirty="0"/>
              <a:t>for someone with this symptom)</a:t>
            </a:r>
          </a:p>
          <a:p>
            <a:pPr marL="0" indent="0">
              <a:buNone/>
            </a:pPr>
            <a:endParaRPr lang="en-US" dirty="0"/>
          </a:p>
          <a:p>
            <a:pPr marL="457200" indent="-457200">
              <a:buFont typeface="Arial" panose="020B0604020202020204" pitchFamily="34" charset="0"/>
              <a:buChar char="•"/>
            </a:pPr>
            <a:r>
              <a:rPr lang="en-US" dirty="0"/>
              <a:t>How are you assessing this?</a:t>
            </a:r>
          </a:p>
          <a:p>
            <a:pPr marL="457200" indent="-457200">
              <a:buFont typeface="Arial" panose="020B0604020202020204" pitchFamily="34" charset="0"/>
              <a:buChar char="•"/>
            </a:pPr>
            <a:r>
              <a:rPr lang="en-US" dirty="0"/>
              <a:t>How are you managing the symptom?</a:t>
            </a:r>
          </a:p>
          <a:p>
            <a:pPr marL="457200" indent="-457200">
              <a:buFont typeface="Arial" panose="020B0604020202020204" pitchFamily="34" charset="0"/>
              <a:buChar char="•"/>
            </a:pPr>
            <a:r>
              <a:rPr lang="en-US" dirty="0"/>
              <a:t>What non drug options are helping?</a:t>
            </a:r>
          </a:p>
          <a:p>
            <a:pPr marL="457200" indent="-457200">
              <a:buFont typeface="Arial" panose="020B0604020202020204" pitchFamily="34" charset="0"/>
              <a:buChar char="•"/>
            </a:pPr>
            <a:r>
              <a:rPr lang="en-US" dirty="0"/>
              <a:t>How are you measuring the effect of your interventions?</a:t>
            </a:r>
          </a:p>
          <a:p>
            <a:pPr marL="457200" indent="-457200">
              <a:buFont typeface="Arial" panose="020B0604020202020204" pitchFamily="34" charset="0"/>
              <a:buChar char="•"/>
            </a:pPr>
            <a:r>
              <a:rPr lang="en-US" dirty="0"/>
              <a:t>How often are you reviewing?</a:t>
            </a:r>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9379" y="4092235"/>
            <a:ext cx="1201738"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5857" y="5012872"/>
            <a:ext cx="1176338"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926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4615D9-E49D-4C36-B436-EE93F9A33E97}"/>
              </a:ext>
            </a:extLst>
          </p:cNvPr>
          <p:cNvPicPr>
            <a:picLocks noChangeAspect="1"/>
          </p:cNvPicPr>
          <p:nvPr/>
        </p:nvPicPr>
        <p:blipFill rotWithShape="1">
          <a:blip r:embed="rId3"/>
          <a:srcRect t="19608" r="5076" b="24395"/>
          <a:stretch/>
        </p:blipFill>
        <p:spPr>
          <a:xfrm>
            <a:off x="7267889" y="3210880"/>
            <a:ext cx="1374969" cy="1003853"/>
          </a:xfrm>
          <a:prstGeom prst="rect">
            <a:avLst/>
          </a:prstGeom>
          <a:ln>
            <a:solidFill>
              <a:srgbClr val="002060"/>
            </a:solidFill>
          </a:ln>
        </p:spPr>
      </p:pic>
      <p:sp>
        <p:nvSpPr>
          <p:cNvPr id="2" name="Title 1">
            <a:extLst>
              <a:ext uri="{FF2B5EF4-FFF2-40B4-BE49-F238E27FC236}">
                <a16:creationId xmlns:a16="http://schemas.microsoft.com/office/drawing/2014/main" id="{B3E0168E-CE64-41F3-910E-F069794E63AB}"/>
              </a:ext>
            </a:extLst>
          </p:cNvPr>
          <p:cNvSpPr>
            <a:spLocks noGrp="1"/>
          </p:cNvSpPr>
          <p:nvPr>
            <p:ph type="title"/>
          </p:nvPr>
        </p:nvSpPr>
        <p:spPr>
          <a:xfrm>
            <a:off x="212934" y="81177"/>
            <a:ext cx="10515600" cy="1325563"/>
          </a:xfrm>
        </p:spPr>
        <p:txBody>
          <a:bodyPr>
            <a:normAutofit/>
          </a:bodyPr>
          <a:lstStyle/>
          <a:p>
            <a:r>
              <a:rPr lang="en-US" sz="4000" dirty="0">
                <a:effectLst>
                  <a:outerShdw blurRad="38100" dist="38100" dir="2700000" algn="tl">
                    <a:srgbClr val="000000">
                      <a:alpha val="43137"/>
                    </a:srgbClr>
                  </a:outerShdw>
                </a:effectLst>
              </a:rPr>
              <a:t>Joining in!</a:t>
            </a:r>
            <a:endParaRPr lang="en-GB" sz="40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3BB9ABC-640F-47DF-8A45-0A5914B47E67}"/>
              </a:ext>
            </a:extLst>
          </p:cNvPr>
          <p:cNvSpPr>
            <a:spLocks noGrp="1"/>
          </p:cNvSpPr>
          <p:nvPr>
            <p:ph idx="1"/>
          </p:nvPr>
        </p:nvSpPr>
        <p:spPr>
          <a:xfrm>
            <a:off x="312721" y="1406740"/>
            <a:ext cx="8296835" cy="5231907"/>
          </a:xfrm>
        </p:spPr>
        <p:txBody>
          <a:bodyPr>
            <a:normAutofit fontScale="85000" lnSpcReduction="20000"/>
          </a:bodyPr>
          <a:lstStyle/>
          <a:p>
            <a:pPr>
              <a:lnSpc>
                <a:spcPct val="110000"/>
              </a:lnSpc>
            </a:pPr>
            <a:r>
              <a:rPr lang="en-US" sz="3200" dirty="0"/>
              <a:t>Keep mute on unless asking question</a:t>
            </a:r>
          </a:p>
          <a:p>
            <a:pPr>
              <a:lnSpc>
                <a:spcPct val="110000"/>
              </a:lnSpc>
            </a:pPr>
            <a:r>
              <a:rPr lang="en-US" sz="3200" dirty="0">
                <a:solidFill>
                  <a:srgbClr val="FF0000"/>
                </a:solidFill>
              </a:rPr>
              <a:t>Please remember to anonymize when quoting examples/experiences.</a:t>
            </a:r>
          </a:p>
          <a:p>
            <a:pPr>
              <a:lnSpc>
                <a:spcPct val="110000"/>
              </a:lnSpc>
            </a:pPr>
            <a:r>
              <a:rPr lang="en-US" sz="3200" dirty="0"/>
              <a:t>Thinking pauses</a:t>
            </a:r>
          </a:p>
          <a:p>
            <a:pPr>
              <a:lnSpc>
                <a:spcPct val="110000"/>
              </a:lnSpc>
            </a:pPr>
            <a:r>
              <a:rPr lang="en-US" sz="3200" dirty="0"/>
              <a:t>Zoom thumbs up sign </a:t>
            </a:r>
          </a:p>
          <a:p>
            <a:pPr>
              <a:lnSpc>
                <a:spcPct val="110000"/>
              </a:lnSpc>
            </a:pPr>
            <a:r>
              <a:rPr lang="en-US" sz="3200" dirty="0"/>
              <a:t>Zoom chat  </a:t>
            </a:r>
          </a:p>
          <a:p>
            <a:pPr lvl="1">
              <a:lnSpc>
                <a:spcPct val="110000"/>
              </a:lnSpc>
            </a:pPr>
            <a:r>
              <a:rPr lang="en-US" sz="3200" dirty="0"/>
              <a:t>Single word answer</a:t>
            </a:r>
          </a:p>
          <a:p>
            <a:pPr lvl="1">
              <a:lnSpc>
                <a:spcPct val="110000"/>
              </a:lnSpc>
            </a:pPr>
            <a:r>
              <a:rPr lang="en-US" sz="3200" dirty="0"/>
              <a:t>3 key words</a:t>
            </a:r>
          </a:p>
          <a:p>
            <a:pPr lvl="1">
              <a:lnSpc>
                <a:spcPct val="110000"/>
              </a:lnSpc>
            </a:pPr>
            <a:r>
              <a:rPr lang="en-US" sz="3200" dirty="0"/>
              <a:t>Ask a question as briefly &amp; simply as can!</a:t>
            </a:r>
          </a:p>
          <a:p>
            <a:pPr marL="457200" lvl="1" indent="0">
              <a:lnSpc>
                <a:spcPct val="110000"/>
              </a:lnSpc>
              <a:buNone/>
            </a:pPr>
            <a:endParaRPr lang="en-US" sz="3200" dirty="0"/>
          </a:p>
          <a:p>
            <a:pPr indent="-285750">
              <a:lnSpc>
                <a:spcPct val="110000"/>
              </a:lnSpc>
            </a:pPr>
            <a:r>
              <a:rPr lang="en-US" altLang="en-US" dirty="0"/>
              <a:t>Send in any extra names if more than one person on the device education@ellenor.org</a:t>
            </a:r>
          </a:p>
          <a:p>
            <a:pPr lvl="1">
              <a:lnSpc>
                <a:spcPct val="110000"/>
              </a:lnSpc>
            </a:pPr>
            <a:endParaRPr lang="en-US" sz="3200" dirty="0"/>
          </a:p>
          <a:p>
            <a:pPr marL="457200" lvl="1" indent="0">
              <a:lnSpc>
                <a:spcPct val="110000"/>
              </a:lnSpc>
              <a:buNone/>
            </a:pPr>
            <a:endParaRPr lang="en-US" sz="3200" dirty="0"/>
          </a:p>
        </p:txBody>
      </p:sp>
      <p:pic>
        <p:nvPicPr>
          <p:cNvPr id="2050" name="Picture 2" descr="Sistema de videoconferencias Zoom">
            <a:extLst>
              <a:ext uri="{FF2B5EF4-FFF2-40B4-BE49-F238E27FC236}">
                <a16:creationId xmlns:a16="http://schemas.microsoft.com/office/drawing/2014/main" id="{0EC2329F-9FA8-4A65-A9CC-E21F6E5AC8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35453" y="1307379"/>
            <a:ext cx="2953497" cy="16613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DF3A1C5-3835-4E83-BFB1-F0CAD921FACB}"/>
              </a:ext>
            </a:extLst>
          </p:cNvPr>
          <p:cNvPicPr>
            <a:picLocks noChangeAspect="1"/>
          </p:cNvPicPr>
          <p:nvPr/>
        </p:nvPicPr>
        <p:blipFill rotWithShape="1">
          <a:blip r:embed="rId5"/>
          <a:srcRect l="18215" t="3657" r="15987" b="9150"/>
          <a:stretch/>
        </p:blipFill>
        <p:spPr>
          <a:xfrm>
            <a:off x="8788441" y="3720980"/>
            <a:ext cx="1009955" cy="1003759"/>
          </a:xfrm>
          <a:prstGeom prst="rect">
            <a:avLst/>
          </a:prstGeom>
        </p:spPr>
      </p:pic>
      <p:pic>
        <p:nvPicPr>
          <p:cNvPr id="5" name="Picture 4">
            <a:extLst>
              <a:ext uri="{FF2B5EF4-FFF2-40B4-BE49-F238E27FC236}">
                <a16:creationId xmlns:a16="http://schemas.microsoft.com/office/drawing/2014/main" id="{67426D79-527F-4438-AA20-1C1E0867D64B}"/>
              </a:ext>
            </a:extLst>
          </p:cNvPr>
          <p:cNvPicPr>
            <a:picLocks noChangeAspect="1"/>
          </p:cNvPicPr>
          <p:nvPr/>
        </p:nvPicPr>
        <p:blipFill rotWithShape="1">
          <a:blip r:embed="rId6"/>
          <a:srcRect l="70991" t="8483" r="6482" b="11804"/>
          <a:stretch/>
        </p:blipFill>
        <p:spPr>
          <a:xfrm>
            <a:off x="6516056" y="709294"/>
            <a:ext cx="1082765" cy="1066344"/>
          </a:xfrm>
          <a:prstGeom prst="rect">
            <a:avLst/>
          </a:prstGeom>
        </p:spPr>
      </p:pic>
      <p:sp>
        <p:nvSpPr>
          <p:cNvPr id="6" name="Rectangle: Rounded Corners 5">
            <a:extLst>
              <a:ext uri="{FF2B5EF4-FFF2-40B4-BE49-F238E27FC236}">
                <a16:creationId xmlns:a16="http://schemas.microsoft.com/office/drawing/2014/main" id="{B58AEE13-25A9-48D8-8E37-55FCF0F4E1EF}"/>
              </a:ext>
            </a:extLst>
          </p:cNvPr>
          <p:cNvSpPr/>
          <p:nvPr/>
        </p:nvSpPr>
        <p:spPr>
          <a:xfrm>
            <a:off x="9798396" y="4824390"/>
            <a:ext cx="2108949" cy="9171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60000"/>
              </a:lnSpc>
            </a:pPr>
            <a:r>
              <a:rPr lang="en-US" sz="2800" dirty="0"/>
              <a:t>Give it a go!</a:t>
            </a:r>
            <a:endParaRPr lang="en-GB" sz="2800" dirty="0"/>
          </a:p>
        </p:txBody>
      </p:sp>
      <p:pic>
        <p:nvPicPr>
          <p:cNvPr id="8" name="Picture 7">
            <a:extLst>
              <a:ext uri="{FF2B5EF4-FFF2-40B4-BE49-F238E27FC236}">
                <a16:creationId xmlns:a16="http://schemas.microsoft.com/office/drawing/2014/main" id="{02DD363B-1199-4698-B809-9C800C2AD57E}"/>
              </a:ext>
            </a:extLst>
          </p:cNvPr>
          <p:cNvPicPr>
            <a:picLocks noChangeAspect="1"/>
          </p:cNvPicPr>
          <p:nvPr/>
        </p:nvPicPr>
        <p:blipFill rotWithShape="1">
          <a:blip r:embed="rId7"/>
          <a:srcRect l="27828" t="2706" r="53443" b="11177"/>
          <a:stretch/>
        </p:blipFill>
        <p:spPr>
          <a:xfrm>
            <a:off x="4319976" y="129015"/>
            <a:ext cx="951843" cy="1178364"/>
          </a:xfrm>
          <a:prstGeom prst="rect">
            <a:avLst/>
          </a:prstGeom>
        </p:spPr>
      </p:pic>
    </p:spTree>
    <p:extLst>
      <p:ext uri="{BB962C8B-B14F-4D97-AF65-F5344CB8AC3E}">
        <p14:creationId xmlns:p14="http://schemas.microsoft.com/office/powerpoint/2010/main" val="2614465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55125-DF9B-4D3B-845A-23E572AB5FBB}"/>
              </a:ext>
            </a:extLst>
          </p:cNvPr>
          <p:cNvPicPr>
            <a:picLocks noChangeAspect="1"/>
          </p:cNvPicPr>
          <p:nvPr/>
        </p:nvPicPr>
        <p:blipFill>
          <a:blip r:embed="rId2"/>
          <a:stretch>
            <a:fillRect/>
          </a:stretch>
        </p:blipFill>
        <p:spPr>
          <a:xfrm>
            <a:off x="9578817" y="4894414"/>
            <a:ext cx="2292295" cy="1646063"/>
          </a:xfrm>
          <a:prstGeom prst="rect">
            <a:avLst/>
          </a:prstGeom>
        </p:spPr>
      </p:pic>
      <p:sp>
        <p:nvSpPr>
          <p:cNvPr id="2" name="Title 1">
            <a:extLst>
              <a:ext uri="{FF2B5EF4-FFF2-40B4-BE49-F238E27FC236}">
                <a16:creationId xmlns:a16="http://schemas.microsoft.com/office/drawing/2014/main" id="{8B4FA922-8095-4F13-9AC7-A8564FFD60D5}"/>
              </a:ext>
            </a:extLst>
          </p:cNvPr>
          <p:cNvSpPr>
            <a:spLocks noGrp="1"/>
          </p:cNvSpPr>
          <p:nvPr>
            <p:ph type="title"/>
          </p:nvPr>
        </p:nvSpPr>
        <p:spPr>
          <a:xfrm>
            <a:off x="0" y="340578"/>
            <a:ext cx="10515600" cy="1325563"/>
          </a:xfrm>
        </p:spPr>
        <p:txBody>
          <a:bodyPr>
            <a:normAutofit/>
          </a:bodyPr>
          <a:lstStyle/>
          <a:p>
            <a:r>
              <a:rPr lang="en-US" sz="4000" dirty="0">
                <a:effectLst>
                  <a:outerShdw blurRad="38100" dist="38100" dir="2700000" algn="tl">
                    <a:srgbClr val="000000">
                      <a:alpha val="43137"/>
                    </a:srgbClr>
                  </a:outerShdw>
                </a:effectLst>
              </a:rPr>
              <a:t>Comfort measures for management of                     nausea &amp; vomiting</a:t>
            </a:r>
            <a:endParaRPr lang="en-GB" sz="4000" dirty="0">
              <a:effectLst>
                <a:outerShdw blurRad="38100" dist="38100" dir="2700000" algn="tl">
                  <a:srgbClr val="000000">
                    <a:alpha val="43137"/>
                  </a:srgbClr>
                </a:outerShdw>
              </a:effectLst>
            </a:endParaRPr>
          </a:p>
        </p:txBody>
      </p:sp>
      <p:pic>
        <p:nvPicPr>
          <p:cNvPr id="4" name="Content Placeholder 3">
            <a:extLst>
              <a:ext uri="{FF2B5EF4-FFF2-40B4-BE49-F238E27FC236}">
                <a16:creationId xmlns:a16="http://schemas.microsoft.com/office/drawing/2014/main" id="{723A2E8E-8E3E-40DB-848B-39465946249A}"/>
              </a:ext>
            </a:extLst>
          </p:cNvPr>
          <p:cNvPicPr>
            <a:picLocks noGrp="1" noChangeAspect="1"/>
          </p:cNvPicPr>
          <p:nvPr>
            <p:ph sz="half" idx="2"/>
          </p:nvPr>
        </p:nvPicPr>
        <p:blipFill>
          <a:blip r:embed="rId3"/>
          <a:stretch>
            <a:fillRect/>
          </a:stretch>
        </p:blipFill>
        <p:spPr>
          <a:xfrm>
            <a:off x="10724964" y="1821513"/>
            <a:ext cx="847536" cy="571330"/>
          </a:xfrm>
          <a:prstGeom prst="rect">
            <a:avLst/>
          </a:prstGeom>
        </p:spPr>
      </p:pic>
      <p:sp>
        <p:nvSpPr>
          <p:cNvPr id="7" name="Content Placeholder 6">
            <a:extLst>
              <a:ext uri="{FF2B5EF4-FFF2-40B4-BE49-F238E27FC236}">
                <a16:creationId xmlns:a16="http://schemas.microsoft.com/office/drawing/2014/main" id="{3A433ADA-2C10-4DBE-98A7-B31DA2BF6579}"/>
              </a:ext>
            </a:extLst>
          </p:cNvPr>
          <p:cNvSpPr>
            <a:spLocks noGrp="1"/>
          </p:cNvSpPr>
          <p:nvPr>
            <p:ph sz="quarter" idx="4"/>
          </p:nvPr>
        </p:nvSpPr>
        <p:spPr>
          <a:xfrm>
            <a:off x="501621" y="1954060"/>
            <a:ext cx="10440988" cy="4271216"/>
          </a:xfrm>
        </p:spPr>
        <p:txBody>
          <a:bodyPr>
            <a:normAutofit/>
          </a:bodyPr>
          <a:lstStyle/>
          <a:p>
            <a:pPr marL="457200" indent="-457200">
              <a:lnSpc>
                <a:spcPct val="110000"/>
              </a:lnSpc>
              <a:buFont typeface="Arial" panose="020B0604020202020204" pitchFamily="34" charset="0"/>
              <a:buChar char="•"/>
            </a:pPr>
            <a:r>
              <a:rPr lang="en-GB" sz="2600" dirty="0">
                <a:cs typeface="Arial" panose="020B0604020202020204" pitchFamily="34" charset="0"/>
              </a:rPr>
              <a:t>Reverse the reversible if appropriate</a:t>
            </a:r>
          </a:p>
          <a:p>
            <a:pPr marL="457200" indent="-457200">
              <a:lnSpc>
                <a:spcPct val="110000"/>
              </a:lnSpc>
              <a:buFont typeface="Arial" panose="020B0604020202020204" pitchFamily="34" charset="0"/>
              <a:buChar char="•"/>
            </a:pPr>
            <a:r>
              <a:rPr lang="en-GB" sz="2600" dirty="0">
                <a:cs typeface="Arial" panose="020B0604020202020204" pitchFamily="34" charset="0"/>
              </a:rPr>
              <a:t>Try non-drug options (position, good mouth care)</a:t>
            </a:r>
          </a:p>
          <a:p>
            <a:pPr marL="457200" indent="-457200">
              <a:lnSpc>
                <a:spcPct val="110000"/>
              </a:lnSpc>
              <a:buFont typeface="Arial" panose="020B0604020202020204" pitchFamily="34" charset="0"/>
              <a:buChar char="•"/>
            </a:pPr>
            <a:r>
              <a:rPr lang="en-GB" sz="2600" dirty="0">
                <a:cs typeface="Arial" panose="020B0604020202020204" pitchFamily="34" charset="0"/>
              </a:rPr>
              <a:t>Give the most suitable drug by the most suitable route (seek advice if needed from local clinical / hospice team)</a:t>
            </a:r>
          </a:p>
          <a:p>
            <a:pPr marL="457200" indent="-457200">
              <a:lnSpc>
                <a:spcPct val="110000"/>
              </a:lnSpc>
              <a:buFont typeface="Arial" panose="020B0604020202020204" pitchFamily="34" charset="0"/>
              <a:buChar char="•"/>
            </a:pPr>
            <a:r>
              <a:rPr lang="en-US" sz="2600" dirty="0">
                <a:cs typeface="Arial" panose="020B0604020202020204" pitchFamily="34" charset="0"/>
              </a:rPr>
              <a:t>May need injection if vomiting</a:t>
            </a:r>
          </a:p>
          <a:p>
            <a:pPr marL="457200" indent="-457200">
              <a:lnSpc>
                <a:spcPct val="110000"/>
              </a:lnSpc>
              <a:buFont typeface="Arial" panose="020B0604020202020204" pitchFamily="34" charset="0"/>
              <a:buChar char="•"/>
            </a:pPr>
            <a:r>
              <a:rPr lang="en-US" sz="2600" dirty="0">
                <a:cs typeface="Arial" panose="020B0604020202020204" pitchFamily="34" charset="0"/>
              </a:rPr>
              <a:t>Consider syringe driver if vomiting persists</a:t>
            </a:r>
          </a:p>
          <a:p>
            <a:pPr marL="457200" indent="-457200">
              <a:lnSpc>
                <a:spcPct val="110000"/>
              </a:lnSpc>
              <a:buFont typeface="Arial" panose="020B0604020202020204" pitchFamily="34" charset="0"/>
              <a:buChar char="•"/>
            </a:pPr>
            <a:r>
              <a:rPr lang="en-US" sz="2600" dirty="0"/>
              <a:t>Simple explanation to patient &amp; family</a:t>
            </a:r>
          </a:p>
          <a:p>
            <a:pPr marL="457200" indent="-457200">
              <a:lnSpc>
                <a:spcPct val="110000"/>
              </a:lnSpc>
              <a:buFont typeface="Arial" panose="020B0604020202020204" pitchFamily="34" charset="0"/>
              <a:buChar char="•"/>
            </a:pPr>
            <a:r>
              <a:rPr lang="en-US" sz="2600" dirty="0"/>
              <a:t>Review – review - review</a:t>
            </a:r>
          </a:p>
          <a:p>
            <a:pPr marL="0" indent="0">
              <a:buNone/>
            </a:pPr>
            <a:endParaRPr lang="en-GB" dirty="0"/>
          </a:p>
        </p:txBody>
      </p:sp>
      <p:sp>
        <p:nvSpPr>
          <p:cNvPr id="5" name="TextBox 4">
            <a:extLst>
              <a:ext uri="{FF2B5EF4-FFF2-40B4-BE49-F238E27FC236}">
                <a16:creationId xmlns:a16="http://schemas.microsoft.com/office/drawing/2014/main" id="{44B47D5C-077F-4E1F-B328-EF974B616FDD}"/>
              </a:ext>
            </a:extLst>
          </p:cNvPr>
          <p:cNvSpPr txBox="1"/>
          <p:nvPr/>
        </p:nvSpPr>
        <p:spPr>
          <a:xfrm>
            <a:off x="8048194" y="5517390"/>
            <a:ext cx="2139574" cy="707886"/>
          </a:xfrm>
          <a:prstGeom prst="rect">
            <a:avLst/>
          </a:prstGeom>
          <a:noFill/>
        </p:spPr>
        <p:txBody>
          <a:bodyPr wrap="square" rtlCol="0">
            <a:spAutoFit/>
          </a:bodyPr>
          <a:lstStyle/>
          <a:p>
            <a:r>
              <a:rPr lang="en-US" sz="2000" dirty="0"/>
              <a:t>Just in case medication ready</a:t>
            </a:r>
            <a:endParaRPr lang="en-GB" sz="2000" dirty="0"/>
          </a:p>
        </p:txBody>
      </p:sp>
    </p:spTree>
    <p:extLst>
      <p:ext uri="{BB962C8B-B14F-4D97-AF65-F5344CB8AC3E}">
        <p14:creationId xmlns:p14="http://schemas.microsoft.com/office/powerpoint/2010/main" val="3950745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FAE477-AC90-46C0-B661-D1E9646BCF2E}"/>
              </a:ext>
            </a:extLst>
          </p:cNvPr>
          <p:cNvPicPr>
            <a:picLocks noChangeAspect="1"/>
          </p:cNvPicPr>
          <p:nvPr/>
        </p:nvPicPr>
        <p:blipFill>
          <a:blip r:embed="rId2"/>
          <a:stretch>
            <a:fillRect/>
          </a:stretch>
        </p:blipFill>
        <p:spPr>
          <a:xfrm>
            <a:off x="10544787" y="2205392"/>
            <a:ext cx="1051621" cy="708905"/>
          </a:xfrm>
          <a:prstGeom prst="rect">
            <a:avLst/>
          </a:prstGeom>
        </p:spPr>
      </p:pic>
      <p:sp>
        <p:nvSpPr>
          <p:cNvPr id="2" name="Title 1">
            <a:extLst>
              <a:ext uri="{FF2B5EF4-FFF2-40B4-BE49-F238E27FC236}">
                <a16:creationId xmlns:a16="http://schemas.microsoft.com/office/drawing/2014/main" id="{43E830F1-B2FA-4BA2-8AAB-2E72F3910F03}"/>
              </a:ext>
            </a:extLst>
          </p:cNvPr>
          <p:cNvSpPr>
            <a:spLocks noGrp="1"/>
          </p:cNvSpPr>
          <p:nvPr>
            <p:ph type="title"/>
          </p:nvPr>
        </p:nvSpPr>
        <p:spPr>
          <a:xfrm>
            <a:off x="454959" y="239619"/>
            <a:ext cx="11282082" cy="1325563"/>
          </a:xfrm>
        </p:spPr>
        <p:txBody>
          <a:bodyPr>
            <a:normAutofit/>
          </a:bodyPr>
          <a:lstStyle/>
          <a:p>
            <a:r>
              <a:rPr lang="en-US" sz="4000" dirty="0">
                <a:effectLst>
                  <a:outerShdw blurRad="38100" dist="38100" dir="2700000" algn="tl">
                    <a:srgbClr val="000000">
                      <a:alpha val="43137"/>
                    </a:srgbClr>
                  </a:outerShdw>
                </a:effectLst>
              </a:rPr>
              <a:t>Comfort measures for managing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breathlessness</a:t>
            </a:r>
            <a:endParaRPr lang="en-GB" sz="4000" dirty="0">
              <a:effectLst>
                <a:outerShdw blurRad="38100" dist="38100" dir="2700000" algn="tl">
                  <a:srgbClr val="000000">
                    <a:alpha val="43137"/>
                  </a:srgbClr>
                </a:outerShdw>
              </a:effectLst>
            </a:endParaRPr>
          </a:p>
        </p:txBody>
      </p:sp>
      <p:sp>
        <p:nvSpPr>
          <p:cNvPr id="5" name="Content Placeholder 4">
            <a:extLst>
              <a:ext uri="{FF2B5EF4-FFF2-40B4-BE49-F238E27FC236}">
                <a16:creationId xmlns:a16="http://schemas.microsoft.com/office/drawing/2014/main" id="{18F92AAE-5DAD-405C-A5B5-D9F86B0F8E73}"/>
              </a:ext>
            </a:extLst>
          </p:cNvPr>
          <p:cNvSpPr>
            <a:spLocks noGrp="1"/>
          </p:cNvSpPr>
          <p:nvPr>
            <p:ph idx="1"/>
          </p:nvPr>
        </p:nvSpPr>
        <p:spPr>
          <a:xfrm>
            <a:off x="454959" y="1784224"/>
            <a:ext cx="9769696" cy="4351338"/>
          </a:xfrm>
        </p:spPr>
        <p:txBody>
          <a:bodyPr>
            <a:normAutofit fontScale="85000" lnSpcReduction="10000"/>
          </a:bodyPr>
          <a:lstStyle/>
          <a:p>
            <a:pPr marL="457200" indent="-457200">
              <a:buFont typeface="Arial" panose="020B0604020202020204" pitchFamily="34" charset="0"/>
              <a:buChar char="•"/>
            </a:pPr>
            <a:r>
              <a:rPr lang="en-US" dirty="0"/>
              <a:t>Check COVID 19 guidelines for patients affected otherwise follow as below:</a:t>
            </a:r>
          </a:p>
          <a:p>
            <a:pPr marL="457200" indent="-457200">
              <a:buFont typeface="Arial" panose="020B0604020202020204" pitchFamily="34" charset="0"/>
              <a:buChar char="•"/>
            </a:pPr>
            <a:r>
              <a:rPr lang="en-US" dirty="0"/>
              <a:t>Treat reversible causes where appropriate</a:t>
            </a:r>
          </a:p>
          <a:p>
            <a:pPr marL="457200" indent="-457200">
              <a:buFont typeface="Arial" panose="020B0604020202020204" pitchFamily="34" charset="0"/>
              <a:buChar char="•"/>
            </a:pPr>
            <a:r>
              <a:rPr lang="en-US" dirty="0"/>
              <a:t>Explore fears/ concerns. Provide simple explanation &amp; reassurance</a:t>
            </a:r>
          </a:p>
          <a:p>
            <a:pPr marL="457200" indent="-457200">
              <a:buFont typeface="Arial" panose="020B0604020202020204" pitchFamily="34" charset="0"/>
              <a:buChar char="•"/>
            </a:pPr>
            <a:r>
              <a:rPr lang="en-US" dirty="0"/>
              <a:t>Try non drug options (avoid fans at present. Instead open window) </a:t>
            </a:r>
          </a:p>
          <a:p>
            <a:pPr marL="457200" indent="-457200">
              <a:buFont typeface="Arial" panose="020B0604020202020204" pitchFamily="34" charset="0"/>
              <a:buChar char="•"/>
            </a:pPr>
            <a:r>
              <a:rPr lang="en-US" dirty="0"/>
              <a:t>Position change, good mouth care, non restricting bedclothes</a:t>
            </a:r>
          </a:p>
          <a:p>
            <a:pPr marL="457200" indent="-457200">
              <a:buFont typeface="Arial" panose="020B0604020202020204" pitchFamily="34" charset="0"/>
              <a:buChar char="•"/>
            </a:pPr>
            <a:r>
              <a:rPr lang="en-US" dirty="0"/>
              <a:t>Seek advice from local clinical teams / hospice as low dose morphine may be helpful</a:t>
            </a:r>
          </a:p>
          <a:p>
            <a:pPr marL="457200" indent="-457200">
              <a:buFont typeface="Arial" panose="020B0604020202020204" pitchFamily="34" charset="0"/>
              <a:buChar char="•"/>
            </a:pPr>
            <a:r>
              <a:rPr lang="en-US" dirty="0"/>
              <a:t>Simple explanation to patient &amp; family</a:t>
            </a:r>
          </a:p>
          <a:p>
            <a:pPr marL="457200" indent="-457200">
              <a:buFont typeface="Arial" panose="020B0604020202020204" pitchFamily="34" charset="0"/>
              <a:buChar char="•"/>
            </a:pPr>
            <a:r>
              <a:rPr lang="en-US" dirty="0"/>
              <a:t>Review – review - review</a:t>
            </a:r>
          </a:p>
          <a:p>
            <a:endParaRPr lang="en-US" dirty="0"/>
          </a:p>
          <a:p>
            <a:endParaRPr lang="en-US" dirty="0"/>
          </a:p>
          <a:p>
            <a:endParaRPr lang="en-GB" dirty="0"/>
          </a:p>
        </p:txBody>
      </p:sp>
      <p:pic>
        <p:nvPicPr>
          <p:cNvPr id="3" name="Picture 2">
            <a:extLst>
              <a:ext uri="{FF2B5EF4-FFF2-40B4-BE49-F238E27FC236}">
                <a16:creationId xmlns:a16="http://schemas.microsoft.com/office/drawing/2014/main" id="{D8E12566-7C58-41A8-8D54-9BE72AFEA426}"/>
              </a:ext>
            </a:extLst>
          </p:cNvPr>
          <p:cNvPicPr>
            <a:picLocks noChangeAspect="1"/>
          </p:cNvPicPr>
          <p:nvPr/>
        </p:nvPicPr>
        <p:blipFill>
          <a:blip r:embed="rId3"/>
          <a:stretch>
            <a:fillRect/>
          </a:stretch>
        </p:blipFill>
        <p:spPr>
          <a:xfrm>
            <a:off x="9624245" y="4972318"/>
            <a:ext cx="2292295" cy="1646063"/>
          </a:xfrm>
          <a:prstGeom prst="rect">
            <a:avLst/>
          </a:prstGeom>
        </p:spPr>
      </p:pic>
      <p:sp>
        <p:nvSpPr>
          <p:cNvPr id="4" name="Rectangle 3">
            <a:extLst>
              <a:ext uri="{FF2B5EF4-FFF2-40B4-BE49-F238E27FC236}">
                <a16:creationId xmlns:a16="http://schemas.microsoft.com/office/drawing/2014/main" id="{8F7DA429-3205-43A8-92FF-5F7EB0C4409D}"/>
              </a:ext>
            </a:extLst>
          </p:cNvPr>
          <p:cNvSpPr/>
          <p:nvPr/>
        </p:nvSpPr>
        <p:spPr>
          <a:xfrm>
            <a:off x="8865031" y="5695051"/>
            <a:ext cx="1905361" cy="646331"/>
          </a:xfrm>
          <a:prstGeom prst="rect">
            <a:avLst/>
          </a:prstGeom>
        </p:spPr>
        <p:txBody>
          <a:bodyPr wrap="square">
            <a:spAutoFit/>
          </a:bodyPr>
          <a:lstStyle/>
          <a:p>
            <a:r>
              <a:rPr lang="en-US" dirty="0"/>
              <a:t>Just in case medication ready</a:t>
            </a:r>
            <a:endParaRPr lang="en-GB" dirty="0"/>
          </a:p>
        </p:txBody>
      </p:sp>
    </p:spTree>
    <p:extLst>
      <p:ext uri="{BB962C8B-B14F-4D97-AF65-F5344CB8AC3E}">
        <p14:creationId xmlns:p14="http://schemas.microsoft.com/office/powerpoint/2010/main" val="796020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7FD03-D2EA-419B-AACE-DF1820744B43}"/>
              </a:ext>
            </a:extLst>
          </p:cNvPr>
          <p:cNvSpPr>
            <a:spLocks noGrp="1"/>
          </p:cNvSpPr>
          <p:nvPr>
            <p:ph type="title"/>
          </p:nvPr>
        </p:nvSpPr>
        <p:spPr>
          <a:xfrm>
            <a:off x="268638" y="368881"/>
            <a:ext cx="10972800" cy="1143000"/>
          </a:xfrm>
        </p:spPr>
        <p:txBody>
          <a:bodyPr>
            <a:normAutofit fontScale="90000"/>
          </a:bodyPr>
          <a:lstStyle/>
          <a:p>
            <a:r>
              <a:rPr lang="en-GB" sz="3600" dirty="0">
                <a:effectLst>
                  <a:outerShdw blurRad="38100" dist="38100" dir="2700000" algn="tl">
                    <a:srgbClr val="000000">
                      <a:alpha val="43137"/>
                    </a:srgbClr>
                  </a:outerShdw>
                </a:effectLst>
              </a:rPr>
              <a:t>Comfort measures for management of                               respiratory secretions</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648516" y="4663090"/>
            <a:ext cx="3158002" cy="197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D45B9FE2-6C9F-4D72-A017-CB91450C9A15}"/>
              </a:ext>
            </a:extLst>
          </p:cNvPr>
          <p:cNvSpPr/>
          <p:nvPr/>
        </p:nvSpPr>
        <p:spPr>
          <a:xfrm>
            <a:off x="385482" y="1739339"/>
            <a:ext cx="8464049" cy="4401205"/>
          </a:xfrm>
          <a:prstGeom prst="rect">
            <a:avLst/>
          </a:prstGeom>
        </p:spPr>
        <p:txBody>
          <a:bodyPr wrap="square">
            <a:spAutoFit/>
          </a:bodyPr>
          <a:lstStyle/>
          <a:p>
            <a:pPr marL="457200" indent="-457200">
              <a:buFont typeface="Arial" panose="020B0604020202020204" pitchFamily="34" charset="0"/>
              <a:buChar char="•"/>
            </a:pPr>
            <a:r>
              <a:rPr lang="en-US" sz="2800" dirty="0"/>
              <a:t>Think of a patient who is experiencing noisy secretions (or when you last cared for someone with this symptom)</a:t>
            </a:r>
          </a:p>
          <a:p>
            <a:pPr marL="457200" indent="-457200">
              <a:buFont typeface="Arial" panose="020B0604020202020204" pitchFamily="34" charset="0"/>
              <a:buChar char="•"/>
            </a:pPr>
            <a:r>
              <a:rPr lang="en-US" sz="2800" dirty="0"/>
              <a:t>How are you assessing this?</a:t>
            </a:r>
          </a:p>
          <a:p>
            <a:pPr marL="457200" indent="-457200">
              <a:buFont typeface="Arial" panose="020B0604020202020204" pitchFamily="34" charset="0"/>
              <a:buChar char="•"/>
            </a:pPr>
            <a:r>
              <a:rPr lang="en-US" sz="2800" dirty="0"/>
              <a:t>How are you managing the symptom?</a:t>
            </a:r>
          </a:p>
          <a:p>
            <a:pPr marL="457200" indent="-457200">
              <a:buFont typeface="Arial" panose="020B0604020202020204" pitchFamily="34" charset="0"/>
              <a:buChar char="•"/>
            </a:pPr>
            <a:r>
              <a:rPr lang="en-US" sz="2800" dirty="0"/>
              <a:t>What non drug options are helping?</a:t>
            </a:r>
          </a:p>
          <a:p>
            <a:pPr marL="457200" indent="-457200">
              <a:buFont typeface="Arial" panose="020B0604020202020204" pitchFamily="34" charset="0"/>
              <a:buChar char="•"/>
            </a:pPr>
            <a:r>
              <a:rPr lang="en-US" sz="2800" dirty="0"/>
              <a:t>How are you measuring the effect of your interventions?</a:t>
            </a:r>
          </a:p>
          <a:p>
            <a:pPr marL="457200" indent="-457200">
              <a:buFont typeface="Arial" panose="020B0604020202020204" pitchFamily="34" charset="0"/>
              <a:buChar char="•"/>
            </a:pPr>
            <a:r>
              <a:rPr lang="en-US" sz="2800" dirty="0"/>
              <a:t>How often are you reviewing?</a:t>
            </a:r>
          </a:p>
          <a:p>
            <a:pPr marL="457200" indent="-457200">
              <a:buFont typeface="Arial" panose="020B0604020202020204" pitchFamily="34" charset="0"/>
              <a:buChar char="•"/>
            </a:pPr>
            <a:r>
              <a:rPr lang="en-US" sz="2800" dirty="0"/>
              <a:t>What changes are being made due to COVID 19?</a:t>
            </a:r>
          </a:p>
        </p:txBody>
      </p:sp>
    </p:spTree>
    <p:extLst>
      <p:ext uri="{BB962C8B-B14F-4D97-AF65-F5344CB8AC3E}">
        <p14:creationId xmlns:p14="http://schemas.microsoft.com/office/powerpoint/2010/main" val="2700464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9639-1627-44F5-88F5-1BA1D9D709A2}"/>
              </a:ext>
            </a:extLst>
          </p:cNvPr>
          <p:cNvSpPr>
            <a:spLocks noGrp="1"/>
          </p:cNvSpPr>
          <p:nvPr>
            <p:ph type="title"/>
          </p:nvPr>
        </p:nvSpPr>
        <p:spPr>
          <a:xfrm>
            <a:off x="264459" y="551329"/>
            <a:ext cx="11467098" cy="1325563"/>
          </a:xfrm>
        </p:spPr>
        <p:txBody>
          <a:bodyPr>
            <a:normAutofit/>
          </a:bodyPr>
          <a:lstStyle/>
          <a:p>
            <a:r>
              <a:rPr lang="en-US" sz="4000" dirty="0">
                <a:effectLst>
                  <a:outerShdw blurRad="38100" dist="38100" dir="2700000" algn="tl">
                    <a:srgbClr val="000000">
                      <a:alpha val="43137"/>
                    </a:srgbClr>
                  </a:outerShdw>
                </a:effectLst>
              </a:rPr>
              <a:t>Comfort measures for managing                     respiratory (noisy) secretions at end of life</a:t>
            </a:r>
            <a:endParaRPr lang="en-GB" sz="4000" dirty="0">
              <a:effectLst>
                <a:outerShdw blurRad="38100" dist="38100" dir="2700000" algn="tl">
                  <a:srgbClr val="000000">
                    <a:alpha val="43137"/>
                  </a:srgbClr>
                </a:outerShdw>
              </a:effectLst>
            </a:endParaRPr>
          </a:p>
        </p:txBody>
      </p:sp>
      <p:sp>
        <p:nvSpPr>
          <p:cNvPr id="5" name="Content Placeholder 4">
            <a:extLst>
              <a:ext uri="{FF2B5EF4-FFF2-40B4-BE49-F238E27FC236}">
                <a16:creationId xmlns:a16="http://schemas.microsoft.com/office/drawing/2014/main" id="{10D1C912-612E-4C23-8B56-DB701E40765C}"/>
              </a:ext>
            </a:extLst>
          </p:cNvPr>
          <p:cNvSpPr>
            <a:spLocks noGrp="1"/>
          </p:cNvSpPr>
          <p:nvPr>
            <p:ph idx="1"/>
          </p:nvPr>
        </p:nvSpPr>
        <p:spPr>
          <a:xfrm>
            <a:off x="190596" y="1977930"/>
            <a:ext cx="11467098" cy="4548375"/>
          </a:xfrm>
        </p:spPr>
        <p:txBody>
          <a:bodyPr>
            <a:normAutofit fontScale="77500" lnSpcReduction="20000"/>
          </a:bodyPr>
          <a:lstStyle/>
          <a:p>
            <a:pPr marL="457200" indent="-457200">
              <a:lnSpc>
                <a:spcPct val="120000"/>
              </a:lnSpc>
              <a:buFont typeface="Arial" panose="020B0604020202020204" pitchFamily="34" charset="0"/>
              <a:buChar char="•"/>
            </a:pPr>
            <a:r>
              <a:rPr lang="en-US" dirty="0"/>
              <a:t>Good assessment is needed as it is important to check this is noisy secretions (death rattle) from pooling of secretions at back of throat when someone is dying and unable to clear by swallowing or coughing </a:t>
            </a:r>
          </a:p>
          <a:p>
            <a:pPr marL="457200" indent="-457200">
              <a:buFont typeface="Arial" panose="020B0604020202020204" pitchFamily="34" charset="0"/>
              <a:buChar char="•"/>
            </a:pPr>
            <a:r>
              <a:rPr lang="en-US" dirty="0"/>
              <a:t>Any earlier secretions check on how to manage in case corrective measures may help</a:t>
            </a:r>
          </a:p>
          <a:p>
            <a:pPr marL="457200" indent="-457200">
              <a:buFont typeface="Arial" panose="020B0604020202020204" pitchFamily="34" charset="0"/>
              <a:buChar char="•"/>
            </a:pPr>
            <a:r>
              <a:rPr lang="en-US" dirty="0"/>
              <a:t>Try non drug options</a:t>
            </a:r>
          </a:p>
          <a:p>
            <a:pPr lvl="1"/>
            <a:r>
              <a:rPr lang="en-US" sz="2800" dirty="0"/>
              <a:t>Repositioning can be very helpful</a:t>
            </a:r>
          </a:p>
          <a:p>
            <a:pPr lvl="1"/>
            <a:r>
              <a:rPr lang="en-US" sz="2800" dirty="0"/>
              <a:t>Avoid over hydration</a:t>
            </a:r>
          </a:p>
          <a:p>
            <a:pPr lvl="1"/>
            <a:r>
              <a:rPr lang="en-US" sz="2800" dirty="0"/>
              <a:t>Communication with family to help understand and manage distress this causes</a:t>
            </a:r>
          </a:p>
          <a:p>
            <a:pPr lvl="1"/>
            <a:r>
              <a:rPr lang="en-US" sz="2800" dirty="0"/>
              <a:t>Background music or TV can help distract sound</a:t>
            </a:r>
          </a:p>
          <a:p>
            <a:pPr marL="457200" indent="-457200">
              <a:buFont typeface="Arial" panose="020B0604020202020204" pitchFamily="34" charset="0"/>
              <a:buChar char="•"/>
            </a:pPr>
            <a:r>
              <a:rPr lang="en-US" dirty="0"/>
              <a:t>Have anticipatory medications ready</a:t>
            </a:r>
          </a:p>
          <a:p>
            <a:endParaRPr lang="en-US" dirty="0"/>
          </a:p>
          <a:p>
            <a:pPr marL="457200" indent="-457200">
              <a:buFont typeface="Arial" panose="020B0604020202020204" pitchFamily="34" charset="0"/>
              <a:buChar char="•"/>
            </a:pPr>
            <a:r>
              <a:rPr lang="en-US" dirty="0"/>
              <a:t>Seek advice from local clinical teams / hospice</a:t>
            </a:r>
          </a:p>
          <a:p>
            <a:endParaRPr lang="en-US" dirty="0"/>
          </a:p>
          <a:p>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9207" y="4880069"/>
            <a:ext cx="2292350"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446577" y="5542756"/>
            <a:ext cx="1971052" cy="646331"/>
          </a:xfrm>
          <a:prstGeom prst="rect">
            <a:avLst/>
          </a:prstGeom>
        </p:spPr>
        <p:txBody>
          <a:bodyPr wrap="square">
            <a:spAutoFit/>
          </a:bodyPr>
          <a:lstStyle/>
          <a:p>
            <a:r>
              <a:rPr lang="en-US" dirty="0"/>
              <a:t>Just in case medication ready</a:t>
            </a:r>
            <a:endParaRPr lang="en-GB" dirty="0"/>
          </a:p>
        </p:txBody>
      </p:sp>
    </p:spTree>
    <p:extLst>
      <p:ext uri="{BB962C8B-B14F-4D97-AF65-F5344CB8AC3E}">
        <p14:creationId xmlns:p14="http://schemas.microsoft.com/office/powerpoint/2010/main" val="1845064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DAC4-1771-45EA-B823-287A0DDB081D}"/>
              </a:ext>
            </a:extLst>
          </p:cNvPr>
          <p:cNvSpPr>
            <a:spLocks noGrp="1"/>
          </p:cNvSpPr>
          <p:nvPr>
            <p:ph type="title"/>
          </p:nvPr>
        </p:nvSpPr>
        <p:spPr>
          <a:xfrm>
            <a:off x="389164" y="324303"/>
            <a:ext cx="10515600" cy="1325563"/>
          </a:xfrm>
        </p:spPr>
        <p:txBody>
          <a:bodyPr>
            <a:normAutofit/>
          </a:bodyPr>
          <a:lstStyle/>
          <a:p>
            <a:r>
              <a:rPr lang="en-US" sz="4000" dirty="0">
                <a:effectLst>
                  <a:outerShdw blurRad="38100" dist="38100" dir="2700000" algn="tl">
                    <a:srgbClr val="000000">
                      <a:alpha val="43137"/>
                    </a:srgbClr>
                  </a:outerShdw>
                </a:effectLst>
              </a:rPr>
              <a:t>Comfort measures for managing     restlessness at end of life</a:t>
            </a:r>
            <a:endParaRPr lang="en-GB" sz="40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A86F3D4-1BEA-4A0B-AB3B-3700D814F5D5}"/>
              </a:ext>
            </a:extLst>
          </p:cNvPr>
          <p:cNvSpPr>
            <a:spLocks noGrp="1"/>
          </p:cNvSpPr>
          <p:nvPr>
            <p:ph idx="1"/>
          </p:nvPr>
        </p:nvSpPr>
        <p:spPr>
          <a:xfrm>
            <a:off x="389163" y="1832129"/>
            <a:ext cx="10515600" cy="4351338"/>
          </a:xfrm>
        </p:spPr>
        <p:txBody>
          <a:bodyPr/>
          <a:lstStyle/>
          <a:p>
            <a:pPr marL="0" indent="0">
              <a:buNone/>
            </a:pPr>
            <a:r>
              <a:rPr lang="en-US" dirty="0"/>
              <a:t>Think of a patient who is showing signs of restlessness</a:t>
            </a:r>
          </a:p>
          <a:p>
            <a:pPr marL="0" indent="0">
              <a:buNone/>
            </a:pPr>
            <a:r>
              <a:rPr lang="en-US" dirty="0"/>
              <a:t>(or when you last cared for someone with this symptom)</a:t>
            </a:r>
          </a:p>
          <a:p>
            <a:pPr marL="0" indent="0">
              <a:buNone/>
            </a:pPr>
            <a:endParaRPr lang="en-US" dirty="0"/>
          </a:p>
          <a:p>
            <a:pPr marL="457200" indent="-457200">
              <a:buFont typeface="Arial" panose="020B0604020202020204" pitchFamily="34" charset="0"/>
              <a:buChar char="•"/>
            </a:pPr>
            <a:r>
              <a:rPr lang="en-US" dirty="0"/>
              <a:t>How are you assessing this?</a:t>
            </a:r>
          </a:p>
          <a:p>
            <a:pPr marL="457200" indent="-457200">
              <a:buFont typeface="Arial" panose="020B0604020202020204" pitchFamily="34" charset="0"/>
              <a:buChar char="•"/>
            </a:pPr>
            <a:r>
              <a:rPr lang="en-US" dirty="0"/>
              <a:t>How are you managing the symptom?</a:t>
            </a:r>
          </a:p>
          <a:p>
            <a:pPr marL="457200" indent="-457200">
              <a:buFont typeface="Arial" panose="020B0604020202020204" pitchFamily="34" charset="0"/>
              <a:buChar char="•"/>
            </a:pPr>
            <a:r>
              <a:rPr lang="en-US" dirty="0"/>
              <a:t>What non drug options are helping?</a:t>
            </a:r>
          </a:p>
          <a:p>
            <a:pPr marL="457200" indent="-457200">
              <a:buFont typeface="Arial" panose="020B0604020202020204" pitchFamily="34" charset="0"/>
              <a:buChar char="•"/>
            </a:pPr>
            <a:r>
              <a:rPr lang="en-US" dirty="0"/>
              <a:t>How are you measuring the effect of your interventions?</a:t>
            </a:r>
          </a:p>
          <a:p>
            <a:pPr marL="457200" indent="-457200">
              <a:buFont typeface="Arial" panose="020B0604020202020204" pitchFamily="34" charset="0"/>
              <a:buChar char="•"/>
            </a:pPr>
            <a:r>
              <a:rPr lang="en-US" dirty="0"/>
              <a:t>How often are you reviewing?</a:t>
            </a:r>
          </a:p>
          <a:p>
            <a:pPr marL="0" indent="0">
              <a:buNone/>
            </a:pP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0800" y="2847490"/>
            <a:ext cx="24479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0525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2B56-EA5B-4EAB-86ED-8EE4A11AA044}"/>
              </a:ext>
            </a:extLst>
          </p:cNvPr>
          <p:cNvSpPr>
            <a:spLocks noGrp="1"/>
          </p:cNvSpPr>
          <p:nvPr>
            <p:ph type="title"/>
          </p:nvPr>
        </p:nvSpPr>
        <p:spPr>
          <a:xfrm>
            <a:off x="291192" y="169183"/>
            <a:ext cx="10515600" cy="1325563"/>
          </a:xfrm>
        </p:spPr>
        <p:txBody>
          <a:bodyPr>
            <a:normAutofit/>
          </a:bodyPr>
          <a:lstStyle/>
          <a:p>
            <a:r>
              <a:rPr lang="en-US" sz="4000" dirty="0">
                <a:effectLst>
                  <a:outerShdw blurRad="38100" dist="38100" dir="2700000" algn="tl">
                    <a:srgbClr val="000000">
                      <a:alpha val="43137"/>
                    </a:srgbClr>
                  </a:outerShdw>
                </a:effectLst>
              </a:rPr>
              <a:t>Key points for managing restlessness</a:t>
            </a:r>
            <a:endParaRPr lang="en-GB" sz="40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3F5C919-2A31-4C7A-A19A-39AB3F2FFAD5}"/>
              </a:ext>
            </a:extLst>
          </p:cNvPr>
          <p:cNvSpPr>
            <a:spLocks noGrp="1"/>
          </p:cNvSpPr>
          <p:nvPr>
            <p:ph idx="1"/>
          </p:nvPr>
        </p:nvSpPr>
        <p:spPr>
          <a:xfrm>
            <a:off x="470807" y="1298121"/>
            <a:ext cx="10515600" cy="5026932"/>
          </a:xfrm>
        </p:spPr>
        <p:txBody>
          <a:bodyPr>
            <a:normAutofit fontScale="85000" lnSpcReduction="20000"/>
          </a:bodyPr>
          <a:lstStyle/>
          <a:p>
            <a:pPr marL="457200" indent="-457200">
              <a:lnSpc>
                <a:spcPct val="110000"/>
              </a:lnSpc>
              <a:buFont typeface="Arial" panose="020B0604020202020204" pitchFamily="34" charset="0"/>
              <a:buChar char="•"/>
            </a:pPr>
            <a:r>
              <a:rPr lang="en-US" dirty="0"/>
              <a:t>Patients may become restless in the last few days and hours of life</a:t>
            </a:r>
          </a:p>
          <a:p>
            <a:pPr marL="457200" indent="-457200">
              <a:lnSpc>
                <a:spcPct val="110000"/>
              </a:lnSpc>
              <a:buFont typeface="Arial" panose="020B0604020202020204" pitchFamily="34" charset="0"/>
              <a:buChar char="•"/>
            </a:pPr>
            <a:r>
              <a:rPr lang="en-US" dirty="0"/>
              <a:t>Avoid unnecessary investigations, however it is very important to consider any causes which may be easy to treat</a:t>
            </a:r>
          </a:p>
          <a:p>
            <a:pPr lvl="1">
              <a:lnSpc>
                <a:spcPct val="110000"/>
              </a:lnSpc>
            </a:pPr>
            <a:r>
              <a:rPr lang="en-US" dirty="0">
                <a:effectLst>
                  <a:outerShdw blurRad="38100" dist="38100" dir="2700000" algn="tl">
                    <a:srgbClr val="000000">
                      <a:alpha val="43137"/>
                    </a:srgbClr>
                  </a:outerShdw>
                </a:effectLst>
              </a:rPr>
              <a:t>May have a full bladder or be in urinary retention</a:t>
            </a:r>
          </a:p>
          <a:p>
            <a:pPr lvl="1">
              <a:lnSpc>
                <a:spcPct val="110000"/>
              </a:lnSpc>
            </a:pPr>
            <a:r>
              <a:rPr lang="en-US" dirty="0"/>
              <a:t>May be constipated and may be appropriate to relieve</a:t>
            </a:r>
          </a:p>
          <a:p>
            <a:pPr lvl="1">
              <a:lnSpc>
                <a:spcPct val="110000"/>
              </a:lnSpc>
            </a:pPr>
            <a:r>
              <a:rPr lang="en-US" dirty="0"/>
              <a:t>May be too hot or cold</a:t>
            </a:r>
          </a:p>
          <a:p>
            <a:pPr lvl="1">
              <a:lnSpc>
                <a:spcPct val="110000"/>
              </a:lnSpc>
            </a:pPr>
            <a:r>
              <a:rPr lang="en-US" dirty="0"/>
              <a:t>May be in pain (is syringe driver working?)</a:t>
            </a:r>
          </a:p>
          <a:p>
            <a:pPr lvl="1">
              <a:lnSpc>
                <a:spcPct val="110000"/>
              </a:lnSpc>
            </a:pPr>
            <a:r>
              <a:rPr lang="en-US" dirty="0"/>
              <a:t>Drug toxicity (may need reducing or changing)</a:t>
            </a:r>
          </a:p>
          <a:p>
            <a:pPr lvl="1">
              <a:lnSpc>
                <a:spcPct val="110000"/>
              </a:lnSpc>
            </a:pPr>
            <a:r>
              <a:rPr lang="en-US" dirty="0"/>
              <a:t>Anxiety / distress ( communication / soothing familiar music may help)</a:t>
            </a:r>
          </a:p>
          <a:p>
            <a:pPr marL="457200" indent="-457200">
              <a:lnSpc>
                <a:spcPct val="110000"/>
              </a:lnSpc>
              <a:buFont typeface="Arial" panose="020B0604020202020204" pitchFamily="34" charset="0"/>
              <a:buChar char="•"/>
            </a:pPr>
            <a:r>
              <a:rPr lang="en-US" dirty="0"/>
              <a:t>Just in case medication ready</a:t>
            </a:r>
          </a:p>
          <a:p>
            <a:pPr marL="457200" indent="-457200">
              <a:lnSpc>
                <a:spcPct val="110000"/>
              </a:lnSpc>
              <a:buFont typeface="Arial" panose="020B0604020202020204" pitchFamily="34" charset="0"/>
              <a:buChar char="•"/>
            </a:pPr>
            <a:r>
              <a:rPr lang="en-US" dirty="0"/>
              <a:t>Simple explanation to patient &amp; family</a:t>
            </a:r>
          </a:p>
          <a:p>
            <a:pPr marL="457200" indent="-457200">
              <a:lnSpc>
                <a:spcPct val="110000"/>
              </a:lnSpc>
              <a:buFont typeface="Arial" panose="020B0604020202020204" pitchFamily="34" charset="0"/>
              <a:buChar char="•"/>
            </a:pPr>
            <a:r>
              <a:rPr lang="en-US" dirty="0"/>
              <a:t>Seek advice from local clinical teams / hospice</a:t>
            </a:r>
          </a:p>
          <a:p>
            <a:pPr marL="457200" indent="-457200">
              <a:lnSpc>
                <a:spcPct val="110000"/>
              </a:lnSpc>
              <a:buFont typeface="Arial" panose="020B0604020202020204" pitchFamily="34" charset="0"/>
              <a:buChar char="•"/>
            </a:pPr>
            <a:r>
              <a:rPr lang="en-US" dirty="0"/>
              <a:t>Regular review</a:t>
            </a:r>
          </a:p>
          <a:p>
            <a:pPr marL="0" indent="0">
              <a:lnSpc>
                <a:spcPct val="110000"/>
              </a:lnSpc>
              <a:buNone/>
            </a:pPr>
            <a:endParaRPr lang="en-US" dirty="0"/>
          </a:p>
          <a:p>
            <a:endParaRPr lang="en-US" dirty="0"/>
          </a:p>
          <a:p>
            <a:pPr marL="0" indent="0">
              <a:buNone/>
            </a:pP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7580" y="4678816"/>
            <a:ext cx="2292350"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400082" y="5501934"/>
            <a:ext cx="1895084" cy="646331"/>
          </a:xfrm>
          <a:prstGeom prst="rect">
            <a:avLst/>
          </a:prstGeom>
        </p:spPr>
        <p:txBody>
          <a:bodyPr wrap="square">
            <a:spAutoFit/>
          </a:bodyPr>
          <a:lstStyle/>
          <a:p>
            <a:r>
              <a:rPr lang="en-US" dirty="0"/>
              <a:t>Just in case medication ready</a:t>
            </a:r>
            <a:endParaRPr lang="en-GB" dirty="0"/>
          </a:p>
        </p:txBody>
      </p:sp>
    </p:spTree>
    <p:extLst>
      <p:ext uri="{BB962C8B-B14F-4D97-AF65-F5344CB8AC3E}">
        <p14:creationId xmlns:p14="http://schemas.microsoft.com/office/powerpoint/2010/main" val="836631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32C29-6AC1-4B1D-BD49-C39B5BD7795B}"/>
              </a:ext>
            </a:extLst>
          </p:cNvPr>
          <p:cNvSpPr>
            <a:spLocks noGrp="1"/>
          </p:cNvSpPr>
          <p:nvPr>
            <p:ph type="title"/>
          </p:nvPr>
        </p:nvSpPr>
        <p:spPr>
          <a:xfrm>
            <a:off x="434789" y="362699"/>
            <a:ext cx="10515600" cy="1325563"/>
          </a:xfrm>
        </p:spPr>
        <p:txBody>
          <a:bodyPr>
            <a:normAutofit/>
          </a:bodyPr>
          <a:lstStyle/>
          <a:p>
            <a:r>
              <a:rPr lang="en-US" sz="4000" dirty="0"/>
              <a:t>Overview of medications in the                           last few days and hours of life</a:t>
            </a:r>
            <a:endParaRPr lang="en-GB" sz="4000" dirty="0"/>
          </a:p>
        </p:txBody>
      </p:sp>
      <p:sp>
        <p:nvSpPr>
          <p:cNvPr id="3" name="Content Placeholder 2">
            <a:extLst>
              <a:ext uri="{FF2B5EF4-FFF2-40B4-BE49-F238E27FC236}">
                <a16:creationId xmlns:a16="http://schemas.microsoft.com/office/drawing/2014/main" id="{CC4C5865-1BB5-489F-905C-A77318416168}"/>
              </a:ext>
            </a:extLst>
          </p:cNvPr>
          <p:cNvSpPr>
            <a:spLocks noGrp="1"/>
          </p:cNvSpPr>
          <p:nvPr>
            <p:ph idx="1"/>
          </p:nvPr>
        </p:nvSpPr>
        <p:spPr>
          <a:xfrm>
            <a:off x="434789" y="2061276"/>
            <a:ext cx="10515600" cy="4434026"/>
          </a:xfrm>
        </p:spPr>
        <p:txBody>
          <a:bodyPr>
            <a:normAutofit fontScale="92500" lnSpcReduction="10000"/>
          </a:bodyPr>
          <a:lstStyle/>
          <a:p>
            <a:pPr marL="457200" indent="-457200">
              <a:buFont typeface="Arial" panose="020B0604020202020204" pitchFamily="34" charset="0"/>
              <a:buChar char="•"/>
            </a:pPr>
            <a:r>
              <a:rPr lang="en-US" dirty="0"/>
              <a:t>The key here is to </a:t>
            </a:r>
            <a:r>
              <a:rPr lang="en-US" dirty="0">
                <a:effectLst>
                  <a:outerShdw blurRad="38100" dist="38100" dir="2700000" algn="tl">
                    <a:srgbClr val="000000">
                      <a:alpha val="43137"/>
                    </a:srgbClr>
                  </a:outerShdw>
                </a:effectLst>
              </a:rPr>
              <a:t>be prepared</a:t>
            </a:r>
          </a:p>
          <a:p>
            <a:pPr marL="457200" indent="-457200">
              <a:buFont typeface="Arial" panose="020B0604020202020204" pitchFamily="34" charset="0"/>
              <a:buChar char="•"/>
            </a:pPr>
            <a:r>
              <a:rPr lang="en-US" dirty="0"/>
              <a:t>Think anticipatory planning </a:t>
            </a:r>
          </a:p>
          <a:p>
            <a:pPr marL="457200" indent="-457200">
              <a:buFont typeface="Arial" panose="020B0604020202020204" pitchFamily="34" charset="0"/>
              <a:buChar char="•"/>
            </a:pPr>
            <a:r>
              <a:rPr lang="en-US" dirty="0"/>
              <a:t>Think Just in Case medications </a:t>
            </a:r>
          </a:p>
          <a:p>
            <a:pPr marL="457200" indent="-457200">
              <a:buFont typeface="Arial" panose="020B0604020202020204" pitchFamily="34" charset="0"/>
              <a:buChar char="•"/>
            </a:pPr>
            <a:r>
              <a:rPr lang="en-US" dirty="0"/>
              <a:t>Check syringe driver at the ready</a:t>
            </a:r>
          </a:p>
          <a:p>
            <a:pPr marL="457200" indent="-457200">
              <a:buFont typeface="Arial" panose="020B0604020202020204" pitchFamily="34" charset="0"/>
              <a:buChar char="•"/>
            </a:pPr>
            <a:r>
              <a:rPr lang="en-US" dirty="0"/>
              <a:t>Check training up to date</a:t>
            </a:r>
          </a:p>
          <a:p>
            <a:pPr marL="457200" indent="-457200">
              <a:buFont typeface="Arial" panose="020B0604020202020204" pitchFamily="34" charset="0"/>
              <a:buChar char="•"/>
            </a:pPr>
            <a:r>
              <a:rPr lang="en-US" dirty="0"/>
              <a:t>Read through booklet for syringe driver drug information (pages 10, 11 &amp; 20 – 22)</a:t>
            </a:r>
          </a:p>
          <a:p>
            <a:pPr marL="457200" indent="-457200">
              <a:buFont typeface="Arial" panose="020B0604020202020204" pitchFamily="34" charset="0"/>
              <a:buChar char="•"/>
            </a:pPr>
            <a:r>
              <a:rPr lang="en-US" dirty="0"/>
              <a:t>Seek advice from local clinical teams / hospice as needed</a:t>
            </a:r>
          </a:p>
          <a:p>
            <a:pPr marL="0" indent="0">
              <a:buNone/>
            </a:pPr>
            <a:endParaRPr lang="en-US" sz="1300" dirty="0"/>
          </a:p>
          <a:p>
            <a:pPr marL="0" indent="0" algn="ctr">
              <a:buNone/>
            </a:pPr>
            <a:r>
              <a:rPr lang="en-US" sz="4300" b="1" dirty="0">
                <a:solidFill>
                  <a:srgbClr val="00B050"/>
                </a:solidFill>
                <a:effectLst>
                  <a:outerShdw blurRad="38100" dist="38100" dir="2700000" algn="tl">
                    <a:srgbClr val="000000">
                      <a:alpha val="43137"/>
                    </a:srgbClr>
                  </a:outerShdw>
                </a:effectLst>
              </a:rPr>
              <a:t>Be prepared and Plan ahead</a:t>
            </a:r>
          </a:p>
          <a:p>
            <a:endParaRPr lang="en-GB" dirty="0"/>
          </a:p>
        </p:txBody>
      </p:sp>
      <p:pic>
        <p:nvPicPr>
          <p:cNvPr id="6" name="Picture 5">
            <a:extLst>
              <a:ext uri="{FF2B5EF4-FFF2-40B4-BE49-F238E27FC236}">
                <a16:creationId xmlns:a16="http://schemas.microsoft.com/office/drawing/2014/main" id="{F3B449CD-0AF8-438A-919B-4EEA5A27008F}"/>
              </a:ext>
            </a:extLst>
          </p:cNvPr>
          <p:cNvPicPr>
            <a:picLocks noChangeAspect="1"/>
          </p:cNvPicPr>
          <p:nvPr/>
        </p:nvPicPr>
        <p:blipFill rotWithShape="1">
          <a:blip r:embed="rId3"/>
          <a:srcRect l="8706" t="11898" b="22363"/>
          <a:stretch/>
        </p:blipFill>
        <p:spPr>
          <a:xfrm>
            <a:off x="7675083" y="1389766"/>
            <a:ext cx="3568461" cy="2569579"/>
          </a:xfrm>
          <a:prstGeom prst="rect">
            <a:avLst/>
          </a:prstGeom>
        </p:spPr>
      </p:pic>
    </p:spTree>
    <p:extLst>
      <p:ext uri="{BB962C8B-B14F-4D97-AF65-F5344CB8AC3E}">
        <p14:creationId xmlns:p14="http://schemas.microsoft.com/office/powerpoint/2010/main" val="2062907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rgbClr val="002060"/>
                </a:solidFill>
                <a:effectLst>
                  <a:outerShdw blurRad="38100" dist="38100" dir="2700000" algn="tl">
                    <a:srgbClr val="000000">
                      <a:alpha val="43137"/>
                    </a:srgbClr>
                  </a:outerShdw>
                </a:effectLst>
              </a:rPr>
              <a:t>Care After Death </a:t>
            </a:r>
            <a:endParaRPr lang="en-GB" sz="4000" dirty="0">
              <a:effectLst>
                <a:outerShdw blurRad="38100" dist="38100" dir="2700000" algn="tl">
                  <a:srgbClr val="000000">
                    <a:alpha val="43137"/>
                  </a:srgbClr>
                </a:outerShdw>
              </a:effectLst>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35028" y="1668751"/>
            <a:ext cx="4816257" cy="391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33450" y="2648635"/>
            <a:ext cx="4193721" cy="2677656"/>
          </a:xfrm>
          <a:prstGeom prst="rect">
            <a:avLst/>
          </a:prstGeom>
        </p:spPr>
        <p:txBody>
          <a:bodyPr wrap="square">
            <a:spAutoFit/>
          </a:bodyPr>
          <a:lstStyle/>
          <a:p>
            <a:r>
              <a:rPr lang="en-GB" sz="2800" dirty="0"/>
              <a:t>Care does not stop at death……</a:t>
            </a:r>
          </a:p>
          <a:p>
            <a:r>
              <a:rPr lang="en-GB" sz="2800" dirty="0"/>
              <a:t>What else do we need to consider?</a:t>
            </a:r>
          </a:p>
          <a:p>
            <a:endParaRPr lang="en-GB" sz="2800" dirty="0"/>
          </a:p>
          <a:p>
            <a:r>
              <a:rPr lang="en-GB" sz="2800" dirty="0"/>
              <a:t>          Lets Discuss !</a:t>
            </a:r>
          </a:p>
        </p:txBody>
      </p:sp>
    </p:spTree>
    <p:extLst>
      <p:ext uri="{BB962C8B-B14F-4D97-AF65-F5344CB8AC3E}">
        <p14:creationId xmlns:p14="http://schemas.microsoft.com/office/powerpoint/2010/main" val="1591742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580" y="710292"/>
            <a:ext cx="10972800" cy="1143000"/>
          </a:xfrm>
        </p:spPr>
        <p:txBody>
          <a:bodyPr/>
          <a:lstStyle/>
          <a:p>
            <a:r>
              <a:rPr lang="en-GB" dirty="0">
                <a:effectLst>
                  <a:outerShdw blurRad="38100" dist="38100" dir="2700000" algn="tl">
                    <a:srgbClr val="000000">
                      <a:alpha val="43137"/>
                    </a:srgbClr>
                  </a:outerShdw>
                </a:effectLst>
              </a:rPr>
              <a:t>Care After Death </a:t>
            </a:r>
          </a:p>
        </p:txBody>
      </p:sp>
      <p:sp>
        <p:nvSpPr>
          <p:cNvPr id="3" name="Content Placeholder 2"/>
          <p:cNvSpPr>
            <a:spLocks noGrp="1"/>
          </p:cNvSpPr>
          <p:nvPr>
            <p:ph idx="1"/>
          </p:nvPr>
        </p:nvSpPr>
        <p:spPr>
          <a:xfrm>
            <a:off x="622528" y="2007621"/>
            <a:ext cx="10972800" cy="4525963"/>
          </a:xfrm>
        </p:spPr>
        <p:txBody>
          <a:bodyPr/>
          <a:lstStyle/>
          <a:p>
            <a:pPr marL="0" indent="0">
              <a:buNone/>
            </a:pPr>
            <a:r>
              <a:rPr lang="en-GB" dirty="0"/>
              <a:t>Considerations – </a:t>
            </a:r>
          </a:p>
          <a:p>
            <a:r>
              <a:rPr lang="en-GB" dirty="0"/>
              <a:t>Verification and certification of death</a:t>
            </a:r>
          </a:p>
          <a:p>
            <a:r>
              <a:rPr lang="en-GB" dirty="0"/>
              <a:t>Paperwork completed</a:t>
            </a:r>
          </a:p>
          <a:p>
            <a:r>
              <a:rPr lang="en-GB" dirty="0"/>
              <a:t>Involvement of the coroner. Inform families if this is a possibility.</a:t>
            </a:r>
          </a:p>
          <a:p>
            <a:r>
              <a:rPr lang="en-GB" dirty="0"/>
              <a:t>Supporting the family </a:t>
            </a:r>
          </a:p>
          <a:p>
            <a:r>
              <a:rPr lang="en-GB" dirty="0"/>
              <a:t>Preparing for transfer to mortuary/ undertakers </a:t>
            </a:r>
          </a:p>
          <a:p>
            <a:endParaRPr lang="en-GB" dirty="0"/>
          </a:p>
          <a:p>
            <a:r>
              <a:rPr lang="en-GB" dirty="0"/>
              <a:t>Check up to date COVID 19 guidance</a:t>
            </a:r>
          </a:p>
          <a:p>
            <a:endParaRPr lang="en-GB" dirty="0"/>
          </a:p>
        </p:txBody>
      </p:sp>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0827"/>
          <a:stretch/>
        </p:blipFill>
        <p:spPr bwMode="auto">
          <a:xfrm>
            <a:off x="9414103" y="4270603"/>
            <a:ext cx="2181225" cy="1877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9127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2060"/>
                </a:solidFill>
                <a:effectLst>
                  <a:outerShdw blurRad="38100" dist="38100" dir="2700000" algn="tl">
                    <a:srgbClr val="000000">
                      <a:alpha val="43137"/>
                    </a:srgbClr>
                  </a:outerShdw>
                </a:effectLst>
              </a:rPr>
              <a:t>Care after death guidance</a:t>
            </a:r>
            <a:br>
              <a:rPr lang="en-GB" dirty="0">
                <a:solidFill>
                  <a:srgbClr val="002060"/>
                </a:solidFill>
                <a:effectLst>
                  <a:outerShdw blurRad="38100" dist="38100" dir="2700000" algn="tl">
                    <a:srgbClr val="000000">
                      <a:alpha val="43137"/>
                    </a:srgbClr>
                  </a:outerShdw>
                </a:effectLst>
              </a:rPr>
            </a:br>
            <a:r>
              <a:rPr lang="en-GB" dirty="0">
                <a:solidFill>
                  <a:srgbClr val="002060"/>
                </a:solidFill>
                <a:effectLst>
                  <a:outerShdw blurRad="38100" dist="38100" dir="2700000" algn="tl">
                    <a:srgbClr val="000000">
                      <a:alpha val="43137"/>
                    </a:srgbClr>
                  </a:outerShdw>
                </a:effectLst>
              </a:rPr>
              <a:t> (Hospice UK 2015)</a:t>
            </a:r>
            <a:endParaRPr lang="en-GB" dirty="0">
              <a:effectLst>
                <a:outerShdw blurRad="38100" dist="38100" dir="2700000" algn="tl">
                  <a:srgbClr val="000000">
                    <a:alpha val="43137"/>
                  </a:srgbClr>
                </a:outerShdw>
              </a:effectLst>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55512" y="1639142"/>
            <a:ext cx="2853175" cy="390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5992" y="2898322"/>
            <a:ext cx="5339443" cy="2062103"/>
          </a:xfrm>
          <a:prstGeom prst="rect">
            <a:avLst/>
          </a:prstGeom>
          <a:noFill/>
        </p:spPr>
        <p:txBody>
          <a:bodyPr wrap="square" rtlCol="0">
            <a:spAutoFit/>
          </a:bodyPr>
          <a:lstStyle/>
          <a:p>
            <a:r>
              <a:rPr lang="en-GB" sz="3200" dirty="0"/>
              <a:t>Remember to check latest COVID guidance</a:t>
            </a:r>
          </a:p>
          <a:p>
            <a:endParaRPr lang="en-GB" sz="3200" dirty="0"/>
          </a:p>
          <a:p>
            <a:endParaRPr lang="en-GB" sz="3200" dirty="0"/>
          </a:p>
        </p:txBody>
      </p:sp>
    </p:spTree>
    <p:extLst>
      <p:ext uri="{BB962C8B-B14F-4D97-AF65-F5344CB8AC3E}">
        <p14:creationId xmlns:p14="http://schemas.microsoft.com/office/powerpoint/2010/main" val="2283536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470" y="215534"/>
            <a:ext cx="8229600" cy="1080120"/>
          </a:xfrm>
        </p:spPr>
        <p:txBody>
          <a:bodyPr/>
          <a:lstStyle/>
          <a:p>
            <a:r>
              <a:rPr lang="en-GB" sz="4000" b="1" dirty="0">
                <a:effectLst>
                  <a:outerShdw blurRad="38100" dist="38100" dir="2700000" algn="tl">
                    <a:srgbClr val="000000">
                      <a:alpha val="43137"/>
                    </a:srgbClr>
                  </a:outerShdw>
                </a:effectLst>
              </a:rPr>
              <a:t>What will be covered</a:t>
            </a:r>
          </a:p>
        </p:txBody>
      </p:sp>
      <p:sp>
        <p:nvSpPr>
          <p:cNvPr id="3" name="Content Placeholder 2"/>
          <p:cNvSpPr>
            <a:spLocks noGrp="1"/>
          </p:cNvSpPr>
          <p:nvPr>
            <p:ph idx="1"/>
          </p:nvPr>
        </p:nvSpPr>
        <p:spPr>
          <a:xfrm>
            <a:off x="573741" y="1156448"/>
            <a:ext cx="10524565" cy="5486018"/>
          </a:xfrm>
        </p:spPr>
        <p:txBody>
          <a:bodyPr>
            <a:normAutofit lnSpcReduction="10000"/>
          </a:bodyPr>
          <a:lstStyle/>
          <a:p>
            <a:pPr marL="0" indent="0">
              <a:buNone/>
            </a:pPr>
            <a:r>
              <a:rPr lang="en-GB" sz="2400" dirty="0"/>
              <a:t>Aim of session is to increase confidence in caring for someone in the last days and hours of life</a:t>
            </a:r>
          </a:p>
          <a:p>
            <a:pPr marL="0" indent="0">
              <a:buNone/>
            </a:pPr>
            <a:endParaRPr lang="en-GB" sz="1100" dirty="0"/>
          </a:p>
          <a:p>
            <a:pPr marL="0" indent="0">
              <a:buNone/>
            </a:pPr>
            <a:r>
              <a:rPr lang="en-GB" sz="2400" dirty="0"/>
              <a:t>Outcomes</a:t>
            </a:r>
          </a:p>
          <a:p>
            <a:pPr>
              <a:buFont typeface="Arial" panose="020B0604020202020204" pitchFamily="34" charset="0"/>
              <a:buChar char="•"/>
            </a:pPr>
            <a:r>
              <a:rPr lang="en-GB" sz="2400" dirty="0"/>
              <a:t>Increase awareness of resources to support  care in the last days &amp; hours of life </a:t>
            </a:r>
          </a:p>
          <a:p>
            <a:pPr>
              <a:buFont typeface="Arial" panose="020B0604020202020204" pitchFamily="34" charset="0"/>
              <a:buChar char="•"/>
            </a:pPr>
            <a:r>
              <a:rPr lang="en-GB" sz="2400" dirty="0"/>
              <a:t>Explore ways to overcome challenges of COVID 19 when communicating  with the patient &amp; family </a:t>
            </a:r>
          </a:p>
          <a:p>
            <a:pPr>
              <a:buFont typeface="Arial" panose="020B0604020202020204" pitchFamily="34" charset="0"/>
              <a:buChar char="•"/>
            </a:pPr>
            <a:r>
              <a:rPr lang="en-GB" sz="2400" dirty="0"/>
              <a:t>Discuss own role using a holistic approach to maintaining comfort at end of life </a:t>
            </a:r>
          </a:p>
          <a:p>
            <a:pPr>
              <a:buFont typeface="Arial" panose="020B0604020202020204" pitchFamily="34" charset="0"/>
              <a:buChar char="•"/>
            </a:pPr>
            <a:r>
              <a:rPr lang="en-GB" sz="2400" dirty="0"/>
              <a:t>Consider the importance of compassion for patient, family and self</a:t>
            </a:r>
          </a:p>
          <a:p>
            <a:pPr marL="0" indent="0">
              <a:buNone/>
            </a:pPr>
            <a:endParaRPr lang="en-US" sz="1200" dirty="0"/>
          </a:p>
          <a:p>
            <a:pPr marL="0" indent="0">
              <a:buNone/>
            </a:pPr>
            <a:r>
              <a:rPr lang="en-US" sz="2400" dirty="0"/>
              <a:t>R</a:t>
            </a:r>
            <a:r>
              <a:rPr lang="en-GB" sz="2400" dirty="0" err="1"/>
              <a:t>ecognising</a:t>
            </a:r>
            <a:r>
              <a:rPr lang="en-GB" sz="2400" dirty="0"/>
              <a:t> dying is covered in another Zoom session. </a:t>
            </a:r>
          </a:p>
          <a:p>
            <a:pPr marL="0" indent="0">
              <a:buNone/>
            </a:pPr>
            <a:r>
              <a:rPr lang="en-US" sz="2400" dirty="0"/>
              <a:t>P</a:t>
            </a:r>
            <a:r>
              <a:rPr lang="en-GB" sz="2400" dirty="0"/>
              <a:t>lease note any COVID 19 advice is evolving and subject to change.</a:t>
            </a:r>
          </a:p>
          <a:p>
            <a:pPr marL="0" indent="0">
              <a:buNone/>
            </a:pPr>
            <a:r>
              <a:rPr lang="en-US" sz="2400" dirty="0"/>
              <a:t>Remember to k</a:t>
            </a:r>
            <a:r>
              <a:rPr lang="en-GB" sz="2400" dirty="0" err="1"/>
              <a:t>eep</a:t>
            </a:r>
            <a:r>
              <a:rPr lang="en-GB" sz="2400" dirty="0"/>
              <a:t> up to date with organisational guidance and policies</a:t>
            </a:r>
          </a:p>
          <a:p>
            <a:pPr>
              <a:buFont typeface="Arial" panose="020B0604020202020204" pitchFamily="34" charset="0"/>
              <a:buChar char="•"/>
            </a:pPr>
            <a:endParaRPr lang="en-US" sz="2600" dirty="0"/>
          </a:p>
          <a:p>
            <a:pPr>
              <a:buFont typeface="Arial" panose="020B0604020202020204" pitchFamily="34" charset="0"/>
              <a:buChar char="•"/>
            </a:pPr>
            <a:endParaRPr lang="en-GB" sz="2600" dirty="0">
              <a:solidFill>
                <a:srgbClr val="002060"/>
              </a:solidFill>
            </a:endParaRPr>
          </a:p>
        </p:txBody>
      </p:sp>
    </p:spTree>
    <p:extLst>
      <p:ext uri="{BB962C8B-B14F-4D97-AF65-F5344CB8AC3E}">
        <p14:creationId xmlns:p14="http://schemas.microsoft.com/office/powerpoint/2010/main" val="4157336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6A6AFC7A-3A46-4045-A9CC-D3CB91166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502" y="2900105"/>
            <a:ext cx="3238508" cy="3638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a:extLst>
              <a:ext uri="{FF2B5EF4-FFF2-40B4-BE49-F238E27FC236}">
                <a16:creationId xmlns:a16="http://schemas.microsoft.com/office/drawing/2014/main" id="{6ADF9664-A045-4350-A56C-EF4FC7BC90EF}"/>
              </a:ext>
            </a:extLst>
          </p:cNvPr>
          <p:cNvSpPr>
            <a:spLocks noGrp="1"/>
          </p:cNvSpPr>
          <p:nvPr>
            <p:ph type="title"/>
          </p:nvPr>
        </p:nvSpPr>
        <p:spPr>
          <a:xfrm>
            <a:off x="356461" y="666426"/>
            <a:ext cx="11008963" cy="1088921"/>
          </a:xfrm>
        </p:spPr>
        <p:txBody>
          <a:bodyPr>
            <a:normAutofit fontScale="90000"/>
          </a:bodyPr>
          <a:lstStyle/>
          <a:p>
            <a:r>
              <a:rPr lang="en-GB" dirty="0"/>
              <a:t>Do not forget to take care of yourself!!</a:t>
            </a:r>
            <a:br>
              <a:rPr lang="en-GB" dirty="0"/>
            </a:br>
            <a:endParaRPr lang="en-GB" dirty="0"/>
          </a:p>
        </p:txBody>
      </p:sp>
      <p:pic>
        <p:nvPicPr>
          <p:cNvPr id="8" name="Picture 2">
            <a:extLst>
              <a:ext uri="{FF2B5EF4-FFF2-40B4-BE49-F238E27FC236}">
                <a16:creationId xmlns:a16="http://schemas.microsoft.com/office/drawing/2014/main" id="{330B9873-17A2-4B07-ADED-A8DC07026ED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51739" y="1445201"/>
            <a:ext cx="5027746" cy="2909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6622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052" y="257707"/>
            <a:ext cx="8229600" cy="1143000"/>
          </a:xfrm>
        </p:spPr>
        <p:txBody>
          <a:bodyPr/>
          <a:lstStyle/>
          <a:p>
            <a:r>
              <a:rPr lang="en-GB" sz="4000" dirty="0">
                <a:solidFill>
                  <a:srgbClr val="002060"/>
                </a:solidFill>
                <a:effectLst>
                  <a:outerShdw blurRad="38100" dist="38100" dir="2700000" algn="tl">
                    <a:srgbClr val="000000">
                      <a:alpha val="43137"/>
                    </a:srgbClr>
                  </a:outerShdw>
                </a:effectLst>
              </a:rPr>
              <a:t>References</a:t>
            </a:r>
          </a:p>
        </p:txBody>
      </p:sp>
      <p:sp>
        <p:nvSpPr>
          <p:cNvPr id="3" name="Content Placeholder 2"/>
          <p:cNvSpPr>
            <a:spLocks noGrp="1"/>
          </p:cNvSpPr>
          <p:nvPr>
            <p:ph idx="1"/>
          </p:nvPr>
        </p:nvSpPr>
        <p:spPr>
          <a:xfrm>
            <a:off x="235164" y="1159810"/>
            <a:ext cx="11134164" cy="5298140"/>
          </a:xfrm>
        </p:spPr>
        <p:txBody>
          <a:bodyPr>
            <a:noAutofit/>
          </a:bodyPr>
          <a:lstStyle/>
          <a:p>
            <a:r>
              <a:rPr lang="en-GB" sz="1800" dirty="0">
                <a:solidFill>
                  <a:srgbClr val="002060"/>
                </a:solidFill>
              </a:rPr>
              <a:t>Leadership Alliance for the Care of Dying People (2014) Priorities for Care of the Dying Person </a:t>
            </a:r>
            <a:r>
              <a:rPr lang="en-GB" sz="1800" dirty="0">
                <a:hlinkClick r:id="rId3"/>
              </a:rPr>
              <a:t>https:/</a:t>
            </a:r>
          </a:p>
          <a:p>
            <a:r>
              <a:rPr lang="en-GB" sz="1800" dirty="0"/>
              <a:t>https://webarchive.nationalarchives.gov.uk/20160805125329/http://www.nhsiq.nhs.uk/media/2483136/pfcdp-leaflet2.pdf </a:t>
            </a:r>
            <a:r>
              <a:rPr lang="en-GB" sz="1800" dirty="0">
                <a:hlinkClick r:id="rId3"/>
              </a:rPr>
              <a:t>/webarchive.s.uk/media/2483136/pfcdp-leaflet2.pdf</a:t>
            </a:r>
            <a:r>
              <a:rPr lang="en-GB" sz="1800" dirty="0"/>
              <a:t> </a:t>
            </a:r>
          </a:p>
          <a:p>
            <a:r>
              <a:rPr lang="en-GB" sz="1800" dirty="0">
                <a:solidFill>
                  <a:srgbClr val="002060"/>
                </a:solidFill>
              </a:rPr>
              <a:t>Video: </a:t>
            </a:r>
            <a:r>
              <a:rPr lang="en-GB" sz="1800" dirty="0"/>
              <a:t>Coronavirus: How to care for the dying and the terminally ill - BBC Newsnight -u tube</a:t>
            </a:r>
          </a:p>
          <a:p>
            <a:endParaRPr lang="en-GB" sz="1800" dirty="0">
              <a:solidFill>
                <a:srgbClr val="002060"/>
              </a:solidFill>
            </a:endParaRPr>
          </a:p>
          <a:p>
            <a:r>
              <a:rPr lang="en-GB" sz="1800" dirty="0">
                <a:solidFill>
                  <a:srgbClr val="002060"/>
                </a:solidFill>
              </a:rPr>
              <a:t>Poster </a:t>
            </a:r>
            <a:r>
              <a:rPr lang="en-GB" sz="1800" dirty="0"/>
              <a:t>https://webarchive.nationalarchives.gov.uk/20160805125321/http://www.nhsiq.nhs.uk/media/2483924/pfcdp-poster.pdf</a:t>
            </a:r>
          </a:p>
          <a:p>
            <a:endParaRPr lang="en-GB" sz="1800" dirty="0">
              <a:solidFill>
                <a:srgbClr val="002060"/>
              </a:solidFill>
            </a:endParaRPr>
          </a:p>
          <a:p>
            <a:r>
              <a:rPr lang="en-GB" sz="1800" dirty="0">
                <a:solidFill>
                  <a:srgbClr val="002060"/>
                </a:solidFill>
              </a:rPr>
              <a:t>Hospice UK (2015) Care After Death. Guidance for staff responsible for care after death. https://www.hospiceuk.org/what-we-offer/publications?cat=72e54312-4ccd-608d-ad24-ff0000fd333</a:t>
            </a:r>
          </a:p>
          <a:p>
            <a:endParaRPr lang="en-US" sz="1800" dirty="0">
              <a:solidFill>
                <a:srgbClr val="002060"/>
              </a:solidFill>
            </a:endParaRPr>
          </a:p>
          <a:p>
            <a:r>
              <a:rPr lang="en-US" sz="1800" dirty="0">
                <a:solidFill>
                  <a:srgbClr val="002060"/>
                </a:solidFill>
              </a:rPr>
              <a:t>Marie Curie resources</a:t>
            </a:r>
            <a:r>
              <a:rPr lang="en-GB" sz="1800" dirty="0">
                <a:solidFill>
                  <a:srgbClr val="002060"/>
                </a:solidFill>
              </a:rPr>
              <a:t> https://www.mariecurie.org.uk/professionals/palliative-care-knowledge-zone/final-days/recognising-deterioration-dying-phase</a:t>
            </a:r>
          </a:p>
          <a:p>
            <a:endParaRPr lang="en-GB" sz="1800" dirty="0">
              <a:solidFill>
                <a:srgbClr val="002060"/>
              </a:solidFill>
            </a:endParaRPr>
          </a:p>
          <a:p>
            <a:r>
              <a:rPr lang="en-GB" sz="1800" dirty="0">
                <a:solidFill>
                  <a:srgbClr val="002060"/>
                </a:solidFill>
              </a:rPr>
              <a:t>NICE (2017) Care of dying adults in the last days of life https://www.nice.org.uk/guidance/ng31</a:t>
            </a:r>
          </a:p>
          <a:p>
            <a:pPr marL="0" indent="0">
              <a:buNone/>
            </a:pPr>
            <a:r>
              <a:rPr lang="en-GB" sz="1800" dirty="0">
                <a:solidFill>
                  <a:srgbClr val="002060"/>
                </a:solidFill>
              </a:rPr>
              <a:t>   </a:t>
            </a:r>
            <a:r>
              <a:rPr lang="en-GB" sz="1800" dirty="0">
                <a:solidFill>
                  <a:srgbClr val="002060"/>
                </a:solidFill>
                <a:hlinkClick r:id="rId4"/>
              </a:rPr>
              <a:t>https://www.nice.org.uk/guidance/ng31</a:t>
            </a:r>
            <a:r>
              <a:rPr lang="en-GB" sz="1800" dirty="0">
                <a:solidFill>
                  <a:srgbClr val="002060"/>
                </a:solidFill>
              </a:rPr>
              <a:t> </a:t>
            </a:r>
          </a:p>
          <a:p>
            <a:r>
              <a:rPr lang="en-GB" sz="1800" dirty="0">
                <a:solidFill>
                  <a:srgbClr val="002060"/>
                </a:solidFill>
              </a:rPr>
              <a:t>Referral Support Tool http://ashford.referralsupport.co.uk/referrals/verification-of-expected-death-voed/</a:t>
            </a:r>
          </a:p>
        </p:txBody>
      </p:sp>
    </p:spTree>
    <p:extLst>
      <p:ext uri="{BB962C8B-B14F-4D97-AF65-F5344CB8AC3E}">
        <p14:creationId xmlns:p14="http://schemas.microsoft.com/office/powerpoint/2010/main" val="3098831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A3A7D-9F13-465E-9461-67C44170A508}"/>
              </a:ext>
            </a:extLst>
          </p:cNvPr>
          <p:cNvSpPr>
            <a:spLocks noGrp="1"/>
          </p:cNvSpPr>
          <p:nvPr>
            <p:ph type="title"/>
          </p:nvPr>
        </p:nvSpPr>
        <p:spPr>
          <a:xfrm>
            <a:off x="748553" y="4076281"/>
            <a:ext cx="10515600" cy="1325563"/>
          </a:xfrm>
        </p:spPr>
        <p:txBody>
          <a:bodyPr>
            <a:noAutofit/>
          </a:bodyPr>
          <a:lstStyle/>
          <a:p>
            <a:pPr algn="ctr"/>
            <a:r>
              <a:rPr lang="en-US" sz="2800" dirty="0">
                <a:latin typeface="+mn-lt"/>
              </a:rPr>
              <a:t>Remember even if most palliative care workers look calm and confident when working with end of life,  they are working hard to listen carefully &amp; tap into all the resources they have.</a:t>
            </a:r>
            <a:br>
              <a:rPr lang="en-US" sz="2800" dirty="0">
                <a:latin typeface="+mn-lt"/>
              </a:rPr>
            </a:br>
            <a:r>
              <a:rPr lang="en-US" sz="2800" dirty="0">
                <a:latin typeface="+mn-lt"/>
              </a:rPr>
              <a:t>We hope these resources will help you. </a:t>
            </a:r>
            <a:br>
              <a:rPr lang="en-US" sz="2800" dirty="0">
                <a:latin typeface="+mn-lt"/>
              </a:rPr>
            </a:br>
            <a:r>
              <a:rPr lang="en-US" sz="2800" dirty="0">
                <a:latin typeface="+mn-lt"/>
              </a:rPr>
              <a:t>Remember you are doing an amazing job</a:t>
            </a:r>
            <a:br>
              <a:rPr lang="en-US" sz="2800" dirty="0">
                <a:latin typeface="+mn-lt"/>
              </a:rPr>
            </a:br>
            <a:br>
              <a:rPr lang="en-US" sz="2800" dirty="0">
                <a:latin typeface="+mn-lt"/>
              </a:rPr>
            </a:br>
            <a:r>
              <a:rPr lang="en-US" b="1" dirty="0">
                <a:solidFill>
                  <a:srgbClr val="CC66FF"/>
                </a:solidFill>
                <a:effectLst>
                  <a:outerShdw blurRad="38100" dist="38100" dir="2700000" algn="tl">
                    <a:srgbClr val="000000">
                      <a:alpha val="43137"/>
                    </a:srgbClr>
                  </a:outerShdw>
                  <a:reflection blurRad="6350" stA="55000" endA="300" endPos="45500" dir="5400000" sy="-100000" algn="bl" rotWithShape="0"/>
                </a:effectLst>
                <a:latin typeface="+mn-lt"/>
              </a:rPr>
              <a:t>Well done! Keep well and safe!</a:t>
            </a:r>
            <a:br>
              <a:rPr lang="en-US" b="1" dirty="0">
                <a:solidFill>
                  <a:srgbClr val="CC66FF"/>
                </a:solidFill>
                <a:effectLst>
                  <a:outerShdw blurRad="38100" dist="38100" dir="2700000" algn="tl">
                    <a:srgbClr val="000000">
                      <a:alpha val="43137"/>
                    </a:srgbClr>
                  </a:outerShdw>
                  <a:reflection blurRad="6350" stA="55000" endA="300" endPos="45500" dir="5400000" sy="-100000" algn="bl" rotWithShape="0"/>
                </a:effectLst>
                <a:latin typeface="+mn-lt"/>
              </a:rPr>
            </a:br>
            <a:r>
              <a:rPr lang="en-US" b="1" dirty="0">
                <a:solidFill>
                  <a:srgbClr val="CC66FF"/>
                </a:solidFill>
                <a:effectLst>
                  <a:outerShdw blurRad="38100" dist="38100" dir="2700000" algn="tl">
                    <a:srgbClr val="000000">
                      <a:alpha val="43137"/>
                    </a:srgbClr>
                  </a:outerShdw>
                  <a:reflection blurRad="6350" stA="55000" endA="300" endPos="45500" dir="5400000" sy="-100000" algn="bl" rotWithShape="0"/>
                </a:effectLst>
                <a:latin typeface="+mn-lt"/>
              </a:rPr>
              <a:t>Thank You</a:t>
            </a:r>
            <a:endParaRPr lang="en-GB" b="1" dirty="0">
              <a:solidFill>
                <a:srgbClr val="CC66FF"/>
              </a:solidFill>
              <a:effectLst>
                <a:outerShdw blurRad="38100" dist="38100" dir="2700000" algn="tl">
                  <a:srgbClr val="000000">
                    <a:alpha val="43137"/>
                  </a:srgbClr>
                </a:outerShdw>
                <a:reflection blurRad="6350" stA="55000" endA="300" endPos="45500" dir="5400000" sy="-100000" algn="bl" rotWithShape="0"/>
              </a:effectLst>
              <a:latin typeface="+mn-lt"/>
            </a:endParaRPr>
          </a:p>
        </p:txBody>
      </p:sp>
      <p:pic>
        <p:nvPicPr>
          <p:cNvPr id="4" name="Content Placeholder 3">
            <a:extLst>
              <a:ext uri="{FF2B5EF4-FFF2-40B4-BE49-F238E27FC236}">
                <a16:creationId xmlns:a16="http://schemas.microsoft.com/office/drawing/2014/main" id="{C8F323E3-D613-4AB1-A558-61ADAA73B7F8}"/>
              </a:ext>
            </a:extLst>
          </p:cNvPr>
          <p:cNvPicPr>
            <a:picLocks noGrp="1" noChangeAspect="1"/>
          </p:cNvPicPr>
          <p:nvPr>
            <p:ph idx="1"/>
          </p:nvPr>
        </p:nvPicPr>
        <p:blipFill>
          <a:blip r:embed="rId2"/>
          <a:stretch>
            <a:fillRect/>
          </a:stretch>
        </p:blipFill>
        <p:spPr>
          <a:xfrm>
            <a:off x="3594847" y="240084"/>
            <a:ext cx="4390890" cy="2971169"/>
          </a:xfrm>
          <a:prstGeom prst="rect">
            <a:avLst/>
          </a:prstGeom>
        </p:spPr>
      </p:pic>
    </p:spTree>
    <p:extLst>
      <p:ext uri="{BB962C8B-B14F-4D97-AF65-F5344CB8AC3E}">
        <p14:creationId xmlns:p14="http://schemas.microsoft.com/office/powerpoint/2010/main" val="116042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612CC-5FBD-4781-988F-1225148CA903}"/>
              </a:ext>
            </a:extLst>
          </p:cNvPr>
          <p:cNvSpPr>
            <a:spLocks noGrp="1"/>
          </p:cNvSpPr>
          <p:nvPr>
            <p:ph type="title"/>
          </p:nvPr>
        </p:nvSpPr>
        <p:spPr>
          <a:xfrm>
            <a:off x="282388" y="266513"/>
            <a:ext cx="10515600" cy="1325563"/>
          </a:xfrm>
        </p:spPr>
        <p:txBody>
          <a:bodyPr/>
          <a:lstStyle/>
          <a:p>
            <a:r>
              <a:rPr lang="en-US" dirty="0">
                <a:effectLst>
                  <a:outerShdw blurRad="38100" dist="38100" dir="2700000" algn="tl">
                    <a:srgbClr val="000000">
                      <a:alpha val="43137"/>
                    </a:srgbClr>
                  </a:outerShdw>
                </a:effectLst>
              </a:rPr>
              <a:t>What do we mean by a good death?</a:t>
            </a:r>
            <a:endParaRPr lang="en-GB"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6E035DB-6E33-4501-B22A-A77CF656099F}"/>
              </a:ext>
            </a:extLst>
          </p:cNvPr>
          <p:cNvSpPr>
            <a:spLocks noGrp="1"/>
          </p:cNvSpPr>
          <p:nvPr>
            <p:ph idx="1"/>
          </p:nvPr>
        </p:nvSpPr>
        <p:spPr>
          <a:xfrm>
            <a:off x="569259" y="1771836"/>
            <a:ext cx="5266765" cy="4351338"/>
          </a:xfrm>
        </p:spPr>
        <p:txBody>
          <a:bodyPr/>
          <a:lstStyle/>
          <a:p>
            <a:pPr marL="0" indent="0">
              <a:lnSpc>
                <a:spcPct val="100000"/>
              </a:lnSpc>
              <a:buNone/>
            </a:pPr>
            <a:r>
              <a:rPr lang="en-US" dirty="0"/>
              <a:t>Take a moment to think about this.</a:t>
            </a:r>
          </a:p>
          <a:p>
            <a:pPr marL="0" indent="0">
              <a:lnSpc>
                <a:spcPct val="100000"/>
              </a:lnSpc>
              <a:buNone/>
            </a:pPr>
            <a:r>
              <a:rPr lang="en-US" dirty="0"/>
              <a:t>What does this mean to us? </a:t>
            </a:r>
          </a:p>
          <a:p>
            <a:pPr marL="0" indent="0">
              <a:lnSpc>
                <a:spcPct val="100000"/>
              </a:lnSpc>
              <a:buNone/>
            </a:pPr>
            <a:r>
              <a:rPr lang="en-US" dirty="0"/>
              <a:t>What does this mean to our patients / residents?</a:t>
            </a:r>
          </a:p>
          <a:p>
            <a:pPr marL="0" indent="0">
              <a:lnSpc>
                <a:spcPct val="100000"/>
              </a:lnSpc>
              <a:buNone/>
            </a:pPr>
            <a:r>
              <a:rPr lang="en-US" dirty="0"/>
              <a:t>What does it mean to their families?</a:t>
            </a:r>
            <a:endParaRPr lang="en-GB" dirty="0"/>
          </a:p>
        </p:txBody>
      </p:sp>
      <p:sp>
        <p:nvSpPr>
          <p:cNvPr id="4" name="Rectangle: Rounded Corners 3">
            <a:extLst>
              <a:ext uri="{FF2B5EF4-FFF2-40B4-BE49-F238E27FC236}">
                <a16:creationId xmlns:a16="http://schemas.microsoft.com/office/drawing/2014/main" id="{942358BF-195D-41A1-924A-009DF3A18400}"/>
              </a:ext>
            </a:extLst>
          </p:cNvPr>
          <p:cNvSpPr/>
          <p:nvPr/>
        </p:nvSpPr>
        <p:spPr>
          <a:xfrm>
            <a:off x="2371164" y="4844063"/>
            <a:ext cx="1934732" cy="1548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Lets Discuss !</a:t>
            </a:r>
          </a:p>
        </p:txBody>
      </p:sp>
      <p:pic>
        <p:nvPicPr>
          <p:cNvPr id="12" name="Picture 11">
            <a:extLst>
              <a:ext uri="{FF2B5EF4-FFF2-40B4-BE49-F238E27FC236}">
                <a16:creationId xmlns:a16="http://schemas.microsoft.com/office/drawing/2014/main" id="{21BD617C-A69A-456F-AE84-CA7AACCBC16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24234" y="-3440754"/>
            <a:ext cx="12710" cy="36000"/>
          </a:xfrm>
          <a:prstGeom prst="rect">
            <a:avLst/>
          </a:prstGeom>
        </p:spPr>
      </p:pic>
      <p:sp>
        <p:nvSpPr>
          <p:cNvPr id="13" name="TextBox 12">
            <a:extLst>
              <a:ext uri="{FF2B5EF4-FFF2-40B4-BE49-F238E27FC236}">
                <a16:creationId xmlns:a16="http://schemas.microsoft.com/office/drawing/2014/main" id="{550F1C2A-D95E-4A08-9639-75951EBB8A76}"/>
              </a:ext>
            </a:extLst>
          </p:cNvPr>
          <p:cNvSpPr txBox="1"/>
          <p:nvPr/>
        </p:nvSpPr>
        <p:spPr>
          <a:xfrm>
            <a:off x="7024234" y="8667422"/>
            <a:ext cx="3420000" cy="36000"/>
          </a:xfrm>
          <a:prstGeom prst="rect">
            <a:avLst/>
          </a:prstGeom>
          <a:noFill/>
        </p:spPr>
        <p:txBody>
          <a:bodyPr wrap="square" rtlCol="0">
            <a:spAutoFit/>
          </a:bodyPr>
          <a:lstStyle/>
          <a:p>
            <a:r>
              <a:rPr lang="en-GB" sz="900">
                <a:hlinkClick r:id="rId3" tooltip="https://loonylabs.org/2016/03/30/the-good-death/"/>
              </a:rPr>
              <a:t>This Photo</a:t>
            </a:r>
            <a:r>
              <a:rPr lang="en-GB" sz="900"/>
              <a:t> by Unknown Author is licensed under </a:t>
            </a:r>
            <a:r>
              <a:rPr lang="en-GB" sz="900">
                <a:hlinkClick r:id="rId4" tooltip="https://creativecommons.org/licenses/by-nc-nd/3.0/"/>
              </a:rPr>
              <a:t>CC BY-NC-ND</a:t>
            </a:r>
            <a:endParaRPr lang="en-GB" sz="900"/>
          </a:p>
        </p:txBody>
      </p:sp>
      <p:pic>
        <p:nvPicPr>
          <p:cNvPr id="15" name="Picture 14">
            <a:extLst>
              <a:ext uri="{FF2B5EF4-FFF2-40B4-BE49-F238E27FC236}">
                <a16:creationId xmlns:a16="http://schemas.microsoft.com/office/drawing/2014/main" id="{2C95C6F2-21F7-407F-861F-755E9F3CE06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486400" y="1931467"/>
            <a:ext cx="6469380" cy="4587141"/>
          </a:xfrm>
          <a:prstGeom prst="rect">
            <a:avLst/>
          </a:prstGeom>
        </p:spPr>
      </p:pic>
      <p:sp>
        <p:nvSpPr>
          <p:cNvPr id="16" name="TextBox 15">
            <a:extLst>
              <a:ext uri="{FF2B5EF4-FFF2-40B4-BE49-F238E27FC236}">
                <a16:creationId xmlns:a16="http://schemas.microsoft.com/office/drawing/2014/main" id="{0F94B069-780F-4801-8F10-9D43DC5A140C}"/>
              </a:ext>
            </a:extLst>
          </p:cNvPr>
          <p:cNvSpPr txBox="1"/>
          <p:nvPr/>
        </p:nvSpPr>
        <p:spPr>
          <a:xfrm>
            <a:off x="5486400" y="6858000"/>
            <a:ext cx="6469380" cy="230832"/>
          </a:xfrm>
          <a:prstGeom prst="rect">
            <a:avLst/>
          </a:prstGeom>
          <a:noFill/>
        </p:spPr>
        <p:txBody>
          <a:bodyPr wrap="square" rtlCol="0">
            <a:spAutoFit/>
          </a:bodyPr>
          <a:lstStyle/>
          <a:p>
            <a:r>
              <a:rPr lang="en-GB" sz="900">
                <a:hlinkClick r:id="rId6" tooltip="http://www.themindfulword.org/2016/grief-quotes/"/>
              </a:rPr>
              <a:t>This Photo</a:t>
            </a:r>
            <a:r>
              <a:rPr lang="en-GB" sz="900"/>
              <a:t> by Unknown Author is licensed under </a:t>
            </a:r>
            <a:r>
              <a:rPr lang="en-GB" sz="900">
                <a:hlinkClick r:id="rId7" tooltip="https://creativecommons.org/licenses/by-sa/3.0/"/>
              </a:rPr>
              <a:t>CC BY-SA</a:t>
            </a:r>
            <a:endParaRPr lang="en-GB" sz="900"/>
          </a:p>
        </p:txBody>
      </p:sp>
    </p:spTree>
    <p:extLst>
      <p:ext uri="{BB962C8B-B14F-4D97-AF65-F5344CB8AC3E}">
        <p14:creationId xmlns:p14="http://schemas.microsoft.com/office/powerpoint/2010/main" val="3379767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l="34792" t="13335" r="35001" b="11852"/>
          <a:stretch>
            <a:fillRect/>
          </a:stretch>
        </p:blipFill>
        <p:spPr bwMode="auto">
          <a:xfrm>
            <a:off x="7325299" y="0"/>
            <a:ext cx="4866701" cy="67818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56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002" y="3001661"/>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4" name="Title 1"/>
          <p:cNvSpPr>
            <a:spLocks noGrp="1"/>
          </p:cNvSpPr>
          <p:nvPr>
            <p:ph type="title"/>
          </p:nvPr>
        </p:nvSpPr>
        <p:spPr>
          <a:xfrm>
            <a:off x="430866" y="614855"/>
            <a:ext cx="6176122" cy="1047750"/>
          </a:xfrm>
        </p:spPr>
        <p:txBody>
          <a:bodyPr>
            <a:normAutofit/>
          </a:bodyPr>
          <a:lstStyle/>
          <a:p>
            <a:r>
              <a:rPr lang="en-US" altLang="en-US" sz="4000" b="1" dirty="0">
                <a:effectLst>
                  <a:outerShdw blurRad="38100" dist="38100" dir="2700000" algn="tl">
                    <a:srgbClr val="000000">
                      <a:alpha val="43137"/>
                    </a:srgbClr>
                  </a:outerShdw>
                </a:effectLst>
              </a:rPr>
              <a:t>Resources to help</a:t>
            </a:r>
          </a:p>
        </p:txBody>
      </p:sp>
      <p:sp>
        <p:nvSpPr>
          <p:cNvPr id="25605" name="Content Placeholder 2"/>
          <p:cNvSpPr>
            <a:spLocks noGrp="1"/>
          </p:cNvSpPr>
          <p:nvPr>
            <p:ph idx="1"/>
          </p:nvPr>
        </p:nvSpPr>
        <p:spPr>
          <a:xfrm>
            <a:off x="1453310" y="3310825"/>
            <a:ext cx="3378200" cy="835025"/>
          </a:xfrm>
        </p:spPr>
        <p:txBody>
          <a:bodyPr>
            <a:noAutofit/>
          </a:bodyPr>
          <a:lstStyle/>
          <a:p>
            <a:pPr marL="0" indent="0">
              <a:buNone/>
            </a:pPr>
            <a:r>
              <a:rPr lang="en-US" altLang="en-US" sz="3600" dirty="0"/>
              <a:t>Useful poster </a:t>
            </a:r>
          </a:p>
          <a:p>
            <a:pPr marL="0" indent="0">
              <a:buNone/>
            </a:pPr>
            <a:r>
              <a:rPr lang="en-US" altLang="en-US" sz="3600" dirty="0"/>
              <a:t>to inform your </a:t>
            </a:r>
          </a:p>
          <a:p>
            <a:pPr marL="0" indent="0">
              <a:buNone/>
            </a:pPr>
            <a:r>
              <a:rPr lang="en-US" altLang="en-US" sz="3600" dirty="0"/>
              <a:t>colleagues</a:t>
            </a:r>
          </a:p>
        </p:txBody>
      </p:sp>
      <p:sp>
        <p:nvSpPr>
          <p:cNvPr id="25606" name="Curved Up Arrow 2"/>
          <p:cNvSpPr>
            <a:spLocks noChangeArrowheads="1"/>
          </p:cNvSpPr>
          <p:nvPr/>
        </p:nvSpPr>
        <p:spPr bwMode="auto">
          <a:xfrm>
            <a:off x="2730501" y="5511800"/>
            <a:ext cx="1801813" cy="731838"/>
          </a:xfrm>
          <a:prstGeom prst="curvedUpArrow">
            <a:avLst>
              <a:gd name="adj1" fmla="val 24997"/>
              <a:gd name="adj2" fmla="val 49982"/>
              <a:gd name="adj3" fmla="val 25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eaLnBrk="0" hangingPunct="0">
              <a:spcBef>
                <a:spcPct val="20000"/>
              </a:spcBef>
              <a:buClr>
                <a:srgbClr val="0060A8"/>
              </a:buClr>
              <a:buSzPct val="125000"/>
              <a:defRPr>
                <a:solidFill>
                  <a:schemeClr val="tx1"/>
                </a:solidFill>
                <a:latin typeface="Arial" charset="0"/>
              </a:defRPr>
            </a:lvl1pPr>
            <a:lvl2pPr marL="742950" indent="-285750" eaLnBrk="0" hangingPunct="0">
              <a:spcBef>
                <a:spcPct val="20000"/>
              </a:spcBef>
              <a:buClr>
                <a:srgbClr val="0060A8"/>
              </a:buClr>
              <a:buSzPct val="125000"/>
              <a:buFont typeface="Arial" charset="0"/>
              <a:buChar char="–"/>
              <a:defRPr>
                <a:solidFill>
                  <a:schemeClr val="tx1"/>
                </a:solidFill>
                <a:latin typeface="Arial" charset="0"/>
              </a:defRPr>
            </a:lvl2pPr>
            <a:lvl3pPr marL="1143000" indent="-228600" eaLnBrk="0" hangingPunct="0">
              <a:spcBef>
                <a:spcPct val="20000"/>
              </a:spcBef>
              <a:buClr>
                <a:srgbClr val="0060A8"/>
              </a:buClr>
              <a:buSzPct val="125000"/>
              <a:buChar char="•"/>
              <a:defRPr>
                <a:solidFill>
                  <a:schemeClr val="tx1"/>
                </a:solidFill>
                <a:latin typeface="Arial" charset="0"/>
              </a:defRPr>
            </a:lvl3pPr>
            <a:lvl4pPr marL="1600200" indent="-228600" eaLnBrk="0" hangingPunct="0">
              <a:spcBef>
                <a:spcPct val="20000"/>
              </a:spcBef>
              <a:buClr>
                <a:srgbClr val="0060A8"/>
              </a:buClr>
              <a:buSzPct val="125000"/>
              <a:buChar char="–"/>
              <a:defRPr>
                <a:solidFill>
                  <a:schemeClr val="tx1"/>
                </a:solidFill>
                <a:latin typeface="Arial" charset="0"/>
              </a:defRPr>
            </a:lvl4pPr>
            <a:lvl5pPr marL="2057400" indent="-228600" eaLnBrk="0" hangingPunct="0">
              <a:spcBef>
                <a:spcPct val="20000"/>
              </a:spcBef>
              <a:buClr>
                <a:srgbClr val="0060A8"/>
              </a:buClr>
              <a:buSzPct val="125000"/>
              <a:buChar char="»"/>
              <a:defRPr>
                <a:solidFill>
                  <a:schemeClr val="tx1"/>
                </a:solidFill>
                <a:latin typeface="Arial" charset="0"/>
              </a:defRPr>
            </a:lvl5pPr>
            <a:lvl6pPr marL="2514600" indent="-228600" eaLnBrk="0" fontAlgn="base" hangingPunct="0">
              <a:spcBef>
                <a:spcPct val="20000"/>
              </a:spcBef>
              <a:spcAft>
                <a:spcPct val="0"/>
              </a:spcAft>
              <a:buClr>
                <a:srgbClr val="0060A8"/>
              </a:buClr>
              <a:buSzPct val="125000"/>
              <a:buChar char="»"/>
              <a:defRPr>
                <a:solidFill>
                  <a:schemeClr val="tx1"/>
                </a:solidFill>
                <a:latin typeface="Arial" charset="0"/>
              </a:defRPr>
            </a:lvl6pPr>
            <a:lvl7pPr marL="2971800" indent="-228600" eaLnBrk="0" fontAlgn="base" hangingPunct="0">
              <a:spcBef>
                <a:spcPct val="20000"/>
              </a:spcBef>
              <a:spcAft>
                <a:spcPct val="0"/>
              </a:spcAft>
              <a:buClr>
                <a:srgbClr val="0060A8"/>
              </a:buClr>
              <a:buSzPct val="125000"/>
              <a:buChar char="»"/>
              <a:defRPr>
                <a:solidFill>
                  <a:schemeClr val="tx1"/>
                </a:solidFill>
                <a:latin typeface="Arial" charset="0"/>
              </a:defRPr>
            </a:lvl7pPr>
            <a:lvl8pPr marL="3429000" indent="-228600" eaLnBrk="0" fontAlgn="base" hangingPunct="0">
              <a:spcBef>
                <a:spcPct val="20000"/>
              </a:spcBef>
              <a:spcAft>
                <a:spcPct val="0"/>
              </a:spcAft>
              <a:buClr>
                <a:srgbClr val="0060A8"/>
              </a:buClr>
              <a:buSzPct val="125000"/>
              <a:buChar char="»"/>
              <a:defRPr>
                <a:solidFill>
                  <a:schemeClr val="tx1"/>
                </a:solidFill>
                <a:latin typeface="Arial" charset="0"/>
              </a:defRPr>
            </a:lvl8pPr>
            <a:lvl9pPr marL="3886200" indent="-228600" eaLnBrk="0" fontAlgn="base" hangingPunct="0">
              <a:spcBef>
                <a:spcPct val="20000"/>
              </a:spcBef>
              <a:spcAft>
                <a:spcPct val="0"/>
              </a:spcAft>
              <a:buClr>
                <a:srgbClr val="0060A8"/>
              </a:buClr>
              <a:buSzPct val="125000"/>
              <a:buChar char="»"/>
              <a:defRPr>
                <a:solidFill>
                  <a:schemeClr val="tx1"/>
                </a:solidFill>
                <a:latin typeface="Arial" charset="0"/>
              </a:defRPr>
            </a:lvl9pPr>
          </a:lstStyle>
          <a:p>
            <a:pPr eaLnBrk="1" hangingPunct="1">
              <a:spcBef>
                <a:spcPct val="0"/>
              </a:spcBef>
              <a:buClrTx/>
              <a:buSzTx/>
            </a:pPr>
            <a:endParaRPr lang="en-US" altLang="en-US"/>
          </a:p>
        </p:txBody>
      </p:sp>
      <p:sp>
        <p:nvSpPr>
          <p:cNvPr id="2" name="TextBox 1">
            <a:extLst>
              <a:ext uri="{FF2B5EF4-FFF2-40B4-BE49-F238E27FC236}">
                <a16:creationId xmlns:a16="http://schemas.microsoft.com/office/drawing/2014/main" id="{AB44DB81-B4DA-40FD-B6B8-7DD7334F31A9}"/>
              </a:ext>
            </a:extLst>
          </p:cNvPr>
          <p:cNvSpPr txBox="1"/>
          <p:nvPr/>
        </p:nvSpPr>
        <p:spPr>
          <a:xfrm>
            <a:off x="577663" y="5887920"/>
            <a:ext cx="5350696" cy="369332"/>
          </a:xfrm>
          <a:prstGeom prst="rect">
            <a:avLst/>
          </a:prstGeom>
          <a:noFill/>
        </p:spPr>
        <p:txBody>
          <a:bodyPr wrap="none" rtlCol="0">
            <a:spAutoFit/>
          </a:bodyPr>
          <a:lstStyle/>
          <a:p>
            <a:r>
              <a:rPr lang="en-US" altLang="en-US" dirty="0"/>
              <a:t>Leadership Alliance for the Care of Dying People (2014)</a:t>
            </a:r>
            <a:endParaRPr lang="en-GB" dirty="0"/>
          </a:p>
        </p:txBody>
      </p:sp>
      <p:sp>
        <p:nvSpPr>
          <p:cNvPr id="3" name="TextBox 2">
            <a:extLst>
              <a:ext uri="{FF2B5EF4-FFF2-40B4-BE49-F238E27FC236}">
                <a16:creationId xmlns:a16="http://schemas.microsoft.com/office/drawing/2014/main" id="{8CA6AF33-FE10-41DF-95A3-FDA4D725973F}"/>
              </a:ext>
            </a:extLst>
          </p:cNvPr>
          <p:cNvSpPr txBox="1"/>
          <p:nvPr/>
        </p:nvSpPr>
        <p:spPr>
          <a:xfrm>
            <a:off x="577663" y="6224722"/>
            <a:ext cx="2705228" cy="369332"/>
          </a:xfrm>
          <a:prstGeom prst="rect">
            <a:avLst/>
          </a:prstGeom>
          <a:noFill/>
        </p:spPr>
        <p:txBody>
          <a:bodyPr wrap="none" rtlCol="0">
            <a:spAutoFit/>
          </a:bodyPr>
          <a:lstStyle/>
          <a:p>
            <a:r>
              <a:rPr lang="en-GB" dirty="0"/>
              <a:t>Link at end of presentation</a:t>
            </a:r>
          </a:p>
        </p:txBody>
      </p:sp>
    </p:spTree>
    <p:extLst>
      <p:ext uri="{BB962C8B-B14F-4D97-AF65-F5344CB8AC3E}">
        <p14:creationId xmlns:p14="http://schemas.microsoft.com/office/powerpoint/2010/main" val="2244105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67" t="6205" r="22047" b="30614"/>
          <a:stretch/>
        </p:blipFill>
        <p:spPr bwMode="auto">
          <a:xfrm>
            <a:off x="247974" y="105084"/>
            <a:ext cx="11701220" cy="6647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00620B67-5C7E-4FCF-9F3E-BD798FF40BD8}"/>
              </a:ext>
            </a:extLst>
          </p:cNvPr>
          <p:cNvSpPr txBox="1"/>
          <p:nvPr/>
        </p:nvSpPr>
        <p:spPr>
          <a:xfrm>
            <a:off x="1299882" y="4734177"/>
            <a:ext cx="2330823" cy="1569660"/>
          </a:xfrm>
          <a:prstGeom prst="rect">
            <a:avLst/>
          </a:prstGeom>
          <a:noFill/>
        </p:spPr>
        <p:txBody>
          <a:bodyPr wrap="square" rtlCol="0">
            <a:spAutoFit/>
          </a:bodyPr>
          <a:lstStyle/>
          <a:p>
            <a:r>
              <a:rPr lang="en-GB" sz="3200" dirty="0">
                <a:solidFill>
                  <a:schemeClr val="bg1"/>
                </a:solidFill>
              </a:rPr>
              <a:t>Link at back of presentation</a:t>
            </a:r>
          </a:p>
        </p:txBody>
      </p:sp>
    </p:spTree>
    <p:extLst>
      <p:ext uri="{BB962C8B-B14F-4D97-AF65-F5344CB8AC3E}">
        <p14:creationId xmlns:p14="http://schemas.microsoft.com/office/powerpoint/2010/main" val="29527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541CE2-8EA2-4892-BEAD-1CEC4D655576}"/>
              </a:ext>
            </a:extLst>
          </p:cNvPr>
          <p:cNvSpPr>
            <a:spLocks noGrp="1"/>
          </p:cNvSpPr>
          <p:nvPr>
            <p:ph type="title"/>
          </p:nvPr>
        </p:nvSpPr>
        <p:spPr>
          <a:xfrm>
            <a:off x="0" y="918902"/>
            <a:ext cx="10972800" cy="1143000"/>
          </a:xfrm>
        </p:spPr>
        <p:txBody>
          <a:bodyPr>
            <a:normAutofit fontScale="90000"/>
          </a:bodyPr>
          <a:lstStyle/>
          <a:p>
            <a:r>
              <a:rPr lang="en-GB" sz="3600" dirty="0">
                <a:solidFill>
                  <a:schemeClr val="tx1"/>
                </a:solidFill>
              </a:rPr>
              <a:t>National Institute for Health &amp; Care Excellence </a:t>
            </a:r>
            <a:br>
              <a:rPr lang="en-GB" sz="3600" dirty="0">
                <a:solidFill>
                  <a:schemeClr val="tx1"/>
                </a:solidFill>
              </a:rPr>
            </a:br>
            <a:r>
              <a:rPr lang="en-GB" sz="3600" dirty="0">
                <a:solidFill>
                  <a:schemeClr val="tx1"/>
                </a:solidFill>
              </a:rPr>
              <a:t> Care of dying adults in the last days of life (NICE 2017)</a:t>
            </a:r>
            <a:br>
              <a:rPr lang="en-GB" sz="6000" dirty="0">
                <a:solidFill>
                  <a:schemeClr val="tx1"/>
                </a:solidFill>
              </a:rPr>
            </a:br>
            <a:endParaRPr lang="en-GB" dirty="0"/>
          </a:p>
        </p:txBody>
      </p:sp>
      <p:pic>
        <p:nvPicPr>
          <p:cNvPr id="6" name="Picture 2">
            <a:extLst>
              <a:ext uri="{FF2B5EF4-FFF2-40B4-BE49-F238E27FC236}">
                <a16:creationId xmlns:a16="http://schemas.microsoft.com/office/drawing/2014/main" id="{F5BDFEC9-73D4-4801-B953-1BE9FE35BCC9}"/>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09627" y="1973523"/>
            <a:ext cx="7795648" cy="4525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a:extLst>
              <a:ext uri="{FF2B5EF4-FFF2-40B4-BE49-F238E27FC236}">
                <a16:creationId xmlns:a16="http://schemas.microsoft.com/office/drawing/2014/main" id="{38995B63-54E9-4D31-92F7-4467AAFFC438}"/>
              </a:ext>
            </a:extLst>
          </p:cNvPr>
          <p:cNvSpPr txBox="1"/>
          <p:nvPr/>
        </p:nvSpPr>
        <p:spPr>
          <a:xfrm>
            <a:off x="295689" y="2687754"/>
            <a:ext cx="2808312" cy="646331"/>
          </a:xfrm>
          <a:prstGeom prst="rect">
            <a:avLst/>
          </a:prstGeom>
          <a:noFill/>
        </p:spPr>
        <p:txBody>
          <a:bodyPr wrap="square" rtlCol="0">
            <a:spAutoFit/>
          </a:bodyPr>
          <a:lstStyle/>
          <a:p>
            <a:pPr fontAlgn="base">
              <a:spcBef>
                <a:spcPct val="0"/>
              </a:spcBef>
              <a:spcAft>
                <a:spcPct val="0"/>
              </a:spcAft>
            </a:pPr>
            <a:r>
              <a:rPr lang="en-GB" sz="3600" dirty="0">
                <a:solidFill>
                  <a:srgbClr val="000000"/>
                </a:solidFill>
                <a:latin typeface="Arial" charset="0"/>
              </a:rPr>
              <a:t>Take a look!</a:t>
            </a:r>
          </a:p>
        </p:txBody>
      </p:sp>
      <p:pic>
        <p:nvPicPr>
          <p:cNvPr id="8" name="Picture 7">
            <a:extLst>
              <a:ext uri="{FF2B5EF4-FFF2-40B4-BE49-F238E27FC236}">
                <a16:creationId xmlns:a16="http://schemas.microsoft.com/office/drawing/2014/main" id="{20438972-10E9-45BC-B27E-3669FEBA972F}"/>
              </a:ext>
            </a:extLst>
          </p:cNvPr>
          <p:cNvPicPr>
            <a:picLocks noChangeAspect="1"/>
          </p:cNvPicPr>
          <p:nvPr/>
        </p:nvPicPr>
        <p:blipFill>
          <a:blip r:embed="rId3"/>
          <a:stretch>
            <a:fillRect/>
          </a:stretch>
        </p:blipFill>
        <p:spPr>
          <a:xfrm>
            <a:off x="753455" y="3401281"/>
            <a:ext cx="1731414" cy="835224"/>
          </a:xfrm>
          <a:prstGeom prst="rect">
            <a:avLst/>
          </a:prstGeom>
        </p:spPr>
      </p:pic>
    </p:spTree>
    <p:extLst>
      <p:ext uri="{BB962C8B-B14F-4D97-AF65-F5344CB8AC3E}">
        <p14:creationId xmlns:p14="http://schemas.microsoft.com/office/powerpoint/2010/main" val="3168937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197" y="436351"/>
            <a:ext cx="10972800" cy="1143000"/>
          </a:xfrm>
        </p:spPr>
        <p:txBody>
          <a:bodyPr>
            <a:normAutofit fontScale="90000"/>
          </a:bodyPr>
          <a:lstStyle/>
          <a:p>
            <a:r>
              <a:rPr lang="en-GB" sz="4000" dirty="0">
                <a:effectLst>
                  <a:outerShdw blurRad="38100" dist="38100" dir="2700000" algn="tl">
                    <a:srgbClr val="000000">
                      <a:alpha val="43137"/>
                    </a:srgbClr>
                  </a:outerShdw>
                </a:effectLst>
              </a:rPr>
              <a:t>Symptom Control and Care of the</a:t>
            </a:r>
            <a:br>
              <a:rPr lang="en-GB" sz="4000" dirty="0">
                <a:effectLst>
                  <a:outerShdw blurRad="38100" dist="38100" dir="2700000" algn="tl">
                    <a:srgbClr val="000000">
                      <a:alpha val="43137"/>
                    </a:srgbClr>
                  </a:outerShdw>
                </a:effectLst>
              </a:rPr>
            </a:br>
            <a:r>
              <a:rPr lang="en-GB" sz="4000" dirty="0">
                <a:effectLst>
                  <a:outerShdw blurRad="38100" dist="38100" dir="2700000" algn="tl">
                    <a:srgbClr val="000000">
                      <a:alpha val="43137"/>
                    </a:srgbClr>
                  </a:outerShdw>
                </a:effectLst>
              </a:rPr>
              <a:t>Dying Patient: Palliative Care Guidelines</a:t>
            </a:r>
          </a:p>
        </p:txBody>
      </p:sp>
      <p:pic>
        <p:nvPicPr>
          <p:cNvPr id="4" name="Content Placeholder 3">
            <a:extLst>
              <a:ext uri="{FF2B5EF4-FFF2-40B4-BE49-F238E27FC236}">
                <a16:creationId xmlns:a16="http://schemas.microsoft.com/office/drawing/2014/main" id="{CE59FC90-9EED-4305-AD03-91A759176CE9}"/>
              </a:ext>
            </a:extLst>
          </p:cNvPr>
          <p:cNvPicPr>
            <a:picLocks noGrp="1" noChangeAspect="1"/>
          </p:cNvPicPr>
          <p:nvPr>
            <p:ph idx="1"/>
          </p:nvPr>
        </p:nvPicPr>
        <p:blipFill rotWithShape="1">
          <a:blip r:embed="rId2"/>
          <a:srcRect l="35849" t="11132" r="36903" b="25993"/>
          <a:stretch/>
        </p:blipFill>
        <p:spPr>
          <a:xfrm>
            <a:off x="4053393" y="1579351"/>
            <a:ext cx="3352408" cy="4351338"/>
          </a:xfrm>
          <a:prstGeom prst="rect">
            <a:avLst/>
          </a:prstGeom>
          <a:ln>
            <a:solidFill>
              <a:schemeClr val="tx1"/>
            </a:solidFill>
          </a:ln>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4107" y="2277723"/>
            <a:ext cx="1901825"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Rounded Corners 7">
            <a:extLst>
              <a:ext uri="{FF2B5EF4-FFF2-40B4-BE49-F238E27FC236}">
                <a16:creationId xmlns:a16="http://schemas.microsoft.com/office/drawing/2014/main" id="{6F50F940-24DF-4738-9310-DB6FB51AC20C}"/>
              </a:ext>
            </a:extLst>
          </p:cNvPr>
          <p:cNvSpPr/>
          <p:nvPr/>
        </p:nvSpPr>
        <p:spPr>
          <a:xfrm>
            <a:off x="342011" y="5764487"/>
            <a:ext cx="11241247" cy="9144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https://ashford.referralsupport.co.uk/wp-content/uploads/2020/04/Kent-and-Medway-symptom-control-guidelines-6th-edition.pdf</a:t>
            </a:r>
          </a:p>
        </p:txBody>
      </p:sp>
    </p:spTree>
    <p:extLst>
      <p:ext uri="{BB962C8B-B14F-4D97-AF65-F5344CB8AC3E}">
        <p14:creationId xmlns:p14="http://schemas.microsoft.com/office/powerpoint/2010/main" val="4125891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6EB49-962A-47C5-91BF-74DF78E9CEE4}"/>
              </a:ext>
            </a:extLst>
          </p:cNvPr>
          <p:cNvSpPr>
            <a:spLocks noGrp="1"/>
          </p:cNvSpPr>
          <p:nvPr>
            <p:ph type="title"/>
          </p:nvPr>
        </p:nvSpPr>
        <p:spPr>
          <a:xfrm>
            <a:off x="407894" y="500062"/>
            <a:ext cx="10515600" cy="1325563"/>
          </a:xfrm>
        </p:spPr>
        <p:txBody>
          <a:bodyPr/>
          <a:lstStyle/>
          <a:p>
            <a:r>
              <a:rPr lang="en-GB" sz="4000" b="1" dirty="0">
                <a:solidFill>
                  <a:srgbClr val="002060"/>
                </a:solidFill>
                <a:effectLst>
                  <a:outerShdw blurRad="38100" dist="38100" dir="2700000" algn="tl">
                    <a:srgbClr val="000000">
                      <a:alpha val="43137"/>
                    </a:srgbClr>
                  </a:outerShdw>
                </a:effectLst>
              </a:rPr>
              <a:t>Recognise</a:t>
            </a:r>
            <a:br>
              <a:rPr lang="en-GB" dirty="0">
                <a:solidFill>
                  <a:srgbClr val="002060"/>
                </a:solidFill>
              </a:rPr>
            </a:br>
            <a:endParaRPr lang="en-GB" dirty="0"/>
          </a:p>
        </p:txBody>
      </p:sp>
      <p:sp>
        <p:nvSpPr>
          <p:cNvPr id="3" name="Content Placeholder 2">
            <a:extLst>
              <a:ext uri="{FF2B5EF4-FFF2-40B4-BE49-F238E27FC236}">
                <a16:creationId xmlns:a16="http://schemas.microsoft.com/office/drawing/2014/main" id="{E2DF9EAD-E11B-4F07-B6B8-342CD13FF58E}"/>
              </a:ext>
            </a:extLst>
          </p:cNvPr>
          <p:cNvSpPr>
            <a:spLocks noGrp="1"/>
          </p:cNvSpPr>
          <p:nvPr>
            <p:ph idx="1"/>
          </p:nvPr>
        </p:nvSpPr>
        <p:spPr>
          <a:xfrm>
            <a:off x="838200" y="1825625"/>
            <a:ext cx="6611471" cy="4351338"/>
          </a:xfrm>
        </p:spPr>
        <p:txBody>
          <a:bodyPr>
            <a:normAutofit fontScale="70000" lnSpcReduction="20000"/>
          </a:bodyPr>
          <a:lstStyle/>
          <a:p>
            <a:pPr marL="0" indent="0">
              <a:buNone/>
            </a:pPr>
            <a:r>
              <a:rPr lang="en-GB" sz="4000" dirty="0"/>
              <a:t>What key points do you remember from the last session (recognising dying)? </a:t>
            </a:r>
          </a:p>
          <a:p>
            <a:pPr marL="0" indent="0">
              <a:buNone/>
            </a:pPr>
            <a:endParaRPr lang="en-GB" sz="4000" dirty="0"/>
          </a:p>
          <a:p>
            <a:pPr marL="0" indent="0">
              <a:buNone/>
            </a:pPr>
            <a:r>
              <a:rPr lang="en-GB" sz="4000" dirty="0"/>
              <a:t>Not always easy</a:t>
            </a:r>
          </a:p>
          <a:p>
            <a:pPr marL="0" indent="0">
              <a:buNone/>
            </a:pPr>
            <a:r>
              <a:rPr lang="en-GB" sz="4000" dirty="0"/>
              <a:t>Consider reversible causes </a:t>
            </a:r>
          </a:p>
          <a:p>
            <a:pPr marL="0" indent="0">
              <a:buNone/>
            </a:pPr>
            <a:r>
              <a:rPr lang="en-GB" sz="4000" dirty="0"/>
              <a:t>Check person’s wishes </a:t>
            </a:r>
          </a:p>
          <a:p>
            <a:pPr marL="0" indent="0">
              <a:buNone/>
            </a:pPr>
            <a:r>
              <a:rPr lang="en-GB" sz="4000" dirty="0"/>
              <a:t>Documentation </a:t>
            </a:r>
          </a:p>
          <a:p>
            <a:pPr marL="0" indent="0">
              <a:buNone/>
            </a:pPr>
            <a:endParaRPr lang="en-GB" sz="3100" dirty="0">
              <a:solidFill>
                <a:srgbClr val="002060"/>
              </a:solidFill>
            </a:endParaRPr>
          </a:p>
          <a:p>
            <a:pPr marL="0" indent="0">
              <a:buNone/>
            </a:pPr>
            <a:endParaRPr lang="en-GB" dirty="0">
              <a:solidFill>
                <a:srgbClr val="002060"/>
              </a:solidFill>
            </a:endParaRPr>
          </a:p>
          <a:p>
            <a:pPr marL="0" indent="0">
              <a:buNone/>
            </a:pPr>
            <a:endParaRPr lang="en-GB" dirty="0">
              <a:solidFill>
                <a:srgbClr val="002060"/>
              </a:solidFill>
            </a:endParaRPr>
          </a:p>
          <a:p>
            <a:pPr marL="0" indent="0">
              <a:buNone/>
            </a:pPr>
            <a:r>
              <a:rPr lang="en-GB" dirty="0">
                <a:solidFill>
                  <a:srgbClr val="002060"/>
                </a:solidFill>
              </a:rPr>
              <a:t>See Zoom timetable for further sessions</a:t>
            </a:r>
          </a:p>
          <a:p>
            <a:pPr marL="0" indent="0">
              <a:buNone/>
            </a:pPr>
            <a:endParaRPr lang="en-GB" dirty="0">
              <a:solidFill>
                <a:srgbClr val="002060"/>
              </a:solidFill>
            </a:endParaRPr>
          </a:p>
          <a:p>
            <a:endParaRPr lang="en-GB" dirty="0"/>
          </a:p>
        </p:txBody>
      </p:sp>
      <p:pic>
        <p:nvPicPr>
          <p:cNvPr id="4" name="Picture 3">
            <a:extLst>
              <a:ext uri="{FF2B5EF4-FFF2-40B4-BE49-F238E27FC236}">
                <a16:creationId xmlns:a16="http://schemas.microsoft.com/office/drawing/2014/main" id="{3AB07BFD-3569-4215-9BEB-A231364F34AE}"/>
              </a:ext>
            </a:extLst>
          </p:cNvPr>
          <p:cNvPicPr>
            <a:picLocks noChangeAspect="1"/>
          </p:cNvPicPr>
          <p:nvPr/>
        </p:nvPicPr>
        <p:blipFill>
          <a:blip r:embed="rId2"/>
          <a:stretch>
            <a:fillRect/>
          </a:stretch>
        </p:blipFill>
        <p:spPr>
          <a:xfrm>
            <a:off x="8379847" y="500062"/>
            <a:ext cx="3404259" cy="4732400"/>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2DA1A86B-1E10-444F-BE2C-65FF1EE2E16E}"/>
                  </a:ext>
                </a:extLst>
              </p14:cNvPr>
              <p14:cNvContentPartPr/>
              <p14:nvPr/>
            </p14:nvContentPartPr>
            <p14:xfrm>
              <a:off x="10004534" y="1518000"/>
              <a:ext cx="1506600" cy="24120"/>
            </p14:xfrm>
          </p:contentPart>
        </mc:Choice>
        <mc:Fallback xmlns="">
          <p:pic>
            <p:nvPicPr>
              <p:cNvPr id="7" name="Ink 6">
                <a:extLst>
                  <a:ext uri="{FF2B5EF4-FFF2-40B4-BE49-F238E27FC236}">
                    <a16:creationId xmlns:a16="http://schemas.microsoft.com/office/drawing/2014/main" id="{2DA1A86B-1E10-444F-BE2C-65FF1EE2E16E}"/>
                  </a:ext>
                </a:extLst>
              </p:cNvPr>
              <p:cNvPicPr/>
              <p:nvPr/>
            </p:nvPicPr>
            <p:blipFill>
              <a:blip r:embed="rId4"/>
              <a:stretch>
                <a:fillRect/>
              </a:stretch>
            </p:blipFill>
            <p:spPr>
              <a:xfrm>
                <a:off x="9914534" y="1338000"/>
                <a:ext cx="168624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E5ED8757-6DA6-46D2-81B4-32126DF4FB69}"/>
                  </a:ext>
                </a:extLst>
              </p14:cNvPr>
              <p14:cNvContentPartPr/>
              <p14:nvPr/>
            </p14:nvContentPartPr>
            <p14:xfrm>
              <a:off x="546974" y="1272840"/>
              <a:ext cx="3263400" cy="54720"/>
            </p14:xfrm>
          </p:contentPart>
        </mc:Choice>
        <mc:Fallback xmlns="">
          <p:pic>
            <p:nvPicPr>
              <p:cNvPr id="8" name="Ink 7">
                <a:extLst>
                  <a:ext uri="{FF2B5EF4-FFF2-40B4-BE49-F238E27FC236}">
                    <a16:creationId xmlns:a16="http://schemas.microsoft.com/office/drawing/2014/main" id="{E5ED8757-6DA6-46D2-81B4-32126DF4FB69}"/>
                  </a:ext>
                </a:extLst>
              </p:cNvPr>
              <p:cNvPicPr/>
              <p:nvPr/>
            </p:nvPicPr>
            <p:blipFill>
              <a:blip r:embed="rId6"/>
              <a:stretch>
                <a:fillRect/>
              </a:stretch>
            </p:blipFill>
            <p:spPr>
              <a:xfrm>
                <a:off x="456974" y="1092840"/>
                <a:ext cx="3443040" cy="414360"/>
              </a:xfrm>
              <a:prstGeom prst="rect">
                <a:avLst/>
              </a:prstGeom>
            </p:spPr>
          </p:pic>
        </mc:Fallback>
      </mc:AlternateContent>
    </p:spTree>
    <p:extLst>
      <p:ext uri="{BB962C8B-B14F-4D97-AF65-F5344CB8AC3E}">
        <p14:creationId xmlns:p14="http://schemas.microsoft.com/office/powerpoint/2010/main" val="639552751"/>
      </p:ext>
    </p:extLst>
  </p:cSld>
  <p:clrMapOvr>
    <a:masterClrMapping/>
  </p:clrMapOvr>
</p:sld>
</file>

<file path=ppt/theme/theme1.xml><?xml version="1.0" encoding="utf-8"?>
<a:theme xmlns:a="http://schemas.openxmlformats.org/drawingml/2006/main" name="Education sub group 28.7.2020">
  <a:themeElements>
    <a:clrScheme name="STP">
      <a:dk1>
        <a:srgbClr val="003087"/>
      </a:dk1>
      <a:lt1>
        <a:srgbClr val="FFFFFF"/>
      </a:lt1>
      <a:dk2>
        <a:srgbClr val="005EB8"/>
      </a:dk2>
      <a:lt2>
        <a:srgbClr val="FFFFFF"/>
      </a:lt2>
      <a:accent1>
        <a:srgbClr val="00A499"/>
      </a:accent1>
      <a:accent2>
        <a:srgbClr val="005EB8"/>
      </a:accent2>
      <a:accent3>
        <a:srgbClr val="AE2573"/>
      </a:accent3>
      <a:accent4>
        <a:srgbClr val="330072"/>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1789</TotalTime>
  <Words>2100</Words>
  <Application>Microsoft Office PowerPoint</Application>
  <PresentationFormat>Widescreen</PresentationFormat>
  <Paragraphs>256</Paragraphs>
  <Slides>32</Slides>
  <Notes>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Education sub group 28.7.2020</vt:lpstr>
      <vt:lpstr>Care of the Dying  for non-registered practitioners </vt:lpstr>
      <vt:lpstr>Joining in!</vt:lpstr>
      <vt:lpstr>What will be covered</vt:lpstr>
      <vt:lpstr>What do we mean by a good death?</vt:lpstr>
      <vt:lpstr>Resources to help</vt:lpstr>
      <vt:lpstr>PowerPoint Presentation</vt:lpstr>
      <vt:lpstr>National Institute for Health &amp; Care Excellence   Care of dying adults in the last days of life (NICE 2017) </vt:lpstr>
      <vt:lpstr>Symptom Control and Care of the Dying Patient: Palliative Care Guidelines</vt:lpstr>
      <vt:lpstr>Recognise </vt:lpstr>
      <vt:lpstr>Communicate</vt:lpstr>
      <vt:lpstr>PowerPoint Presentation</vt:lpstr>
      <vt:lpstr>A few key points</vt:lpstr>
      <vt:lpstr>Involve  </vt:lpstr>
      <vt:lpstr>Support</vt:lpstr>
      <vt:lpstr>Principles of good symptom (comfort) management</vt:lpstr>
      <vt:lpstr>Care of the dying person</vt:lpstr>
      <vt:lpstr>Pain management</vt:lpstr>
      <vt:lpstr>Comfort measures for pain</vt:lpstr>
      <vt:lpstr>Comfort measures for nausea &amp; vomiting</vt:lpstr>
      <vt:lpstr>Comfort measures for management of                     nausea &amp; vomiting</vt:lpstr>
      <vt:lpstr>Comfort measures for managing  breathlessness</vt:lpstr>
      <vt:lpstr>Comfort measures for management of                               respiratory secretions</vt:lpstr>
      <vt:lpstr>Comfort measures for managing                     respiratory (noisy) secretions at end of life</vt:lpstr>
      <vt:lpstr>Comfort measures for managing     restlessness at end of life</vt:lpstr>
      <vt:lpstr>Key points for managing restlessness</vt:lpstr>
      <vt:lpstr>Overview of medications in the                           last few days and hours of life</vt:lpstr>
      <vt:lpstr>Care After Death </vt:lpstr>
      <vt:lpstr>Care After Death </vt:lpstr>
      <vt:lpstr>Care after death guidance  (Hospice UK 2015)</vt:lpstr>
      <vt:lpstr>Do not forget to take care of yourself!! </vt:lpstr>
      <vt:lpstr>References</vt:lpstr>
      <vt:lpstr>Remember even if most palliative care workers look calm and confident when working with end of life,  they are working hard to listen carefully &amp; tap into all the resources they have. We hope these resources will help you.  Remember you are doing an amazing job  Well done! Keep well and safe!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of Life Symptom Management  Recognising Dying</dc:title>
  <dc:creator>Linda Rendle</dc:creator>
  <cp:lastModifiedBy>Angela Cooke</cp:lastModifiedBy>
  <cp:revision>189</cp:revision>
  <cp:lastPrinted>2020-05-13T13:27:57Z</cp:lastPrinted>
  <dcterms:created xsi:type="dcterms:W3CDTF">2020-03-30T10:18:38Z</dcterms:created>
  <dcterms:modified xsi:type="dcterms:W3CDTF">2020-12-04T11:44:02Z</dcterms:modified>
</cp:coreProperties>
</file>